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827207" w14:textId="77777777" w:rsidR="0065032C" w:rsidRDefault="0065032C" w:rsidP="0065032C">
      <w:pPr>
        <w:jc w:val="center"/>
        <w:rPr>
          <w:rFonts w:asciiTheme="minorHAnsi" w:hAnsiTheme="minorHAnsi" w:cstheme="minorBidi"/>
          <w:b/>
          <w:bCs/>
          <w:color w:val="B081B2"/>
          <w:sz w:val="56"/>
          <w:szCs w:val="56"/>
        </w:rPr>
      </w:pPr>
    </w:p>
    <w:p w14:paraId="743EC724" w14:textId="77777777" w:rsidR="0065032C" w:rsidRDefault="0065032C" w:rsidP="00514CC1">
      <w:pPr>
        <w:rPr>
          <w:rFonts w:asciiTheme="minorHAnsi" w:hAnsiTheme="minorHAnsi" w:cstheme="minorBidi"/>
          <w:b/>
          <w:bCs/>
          <w:color w:val="B081B2"/>
          <w:sz w:val="56"/>
          <w:szCs w:val="56"/>
        </w:rPr>
      </w:pPr>
    </w:p>
    <w:p w14:paraId="3F1CB864" w14:textId="77777777" w:rsidR="0065032C" w:rsidRDefault="0065032C" w:rsidP="0065032C">
      <w:pPr>
        <w:jc w:val="center"/>
        <w:rPr>
          <w:rFonts w:asciiTheme="minorHAnsi" w:hAnsiTheme="minorHAnsi" w:cstheme="minorBidi"/>
          <w:b/>
          <w:bCs/>
          <w:color w:val="B081B2"/>
          <w:sz w:val="56"/>
          <w:szCs w:val="56"/>
        </w:rPr>
      </w:pPr>
    </w:p>
    <w:p w14:paraId="200D9126" w14:textId="77777777" w:rsidR="0065032C" w:rsidRDefault="0065032C" w:rsidP="0065032C">
      <w:pPr>
        <w:jc w:val="center"/>
        <w:rPr>
          <w:rFonts w:asciiTheme="minorHAnsi" w:hAnsiTheme="minorHAnsi" w:cstheme="minorBidi"/>
          <w:b/>
          <w:bCs/>
          <w:color w:val="B081B2"/>
          <w:sz w:val="56"/>
          <w:szCs w:val="56"/>
        </w:rPr>
      </w:pPr>
    </w:p>
    <w:p w14:paraId="0ABCF738" w14:textId="77777777" w:rsidR="0065032C" w:rsidRDefault="0065032C" w:rsidP="0065032C">
      <w:pPr>
        <w:jc w:val="center"/>
        <w:rPr>
          <w:rFonts w:asciiTheme="minorHAnsi" w:hAnsiTheme="minorHAnsi" w:cstheme="minorBidi"/>
          <w:b/>
          <w:bCs/>
          <w:color w:val="B081B2"/>
          <w:sz w:val="56"/>
          <w:szCs w:val="56"/>
        </w:rPr>
      </w:pPr>
    </w:p>
    <w:p w14:paraId="4C1B3DEB" w14:textId="77777777" w:rsidR="0065032C" w:rsidRDefault="0065032C" w:rsidP="0065032C">
      <w:pPr>
        <w:jc w:val="center"/>
        <w:rPr>
          <w:rFonts w:asciiTheme="minorHAnsi" w:hAnsiTheme="minorHAnsi" w:cstheme="minorBidi"/>
          <w:b/>
          <w:bCs/>
          <w:color w:val="B081B2"/>
          <w:sz w:val="56"/>
          <w:szCs w:val="56"/>
        </w:rPr>
      </w:pPr>
    </w:p>
    <w:p w14:paraId="357E5301" w14:textId="6AEBC61C" w:rsidR="0065032C" w:rsidRPr="0065032C" w:rsidRDefault="00C3451F" w:rsidP="0065032C">
      <w:pPr>
        <w:jc w:val="center"/>
        <w:rPr>
          <w:rFonts w:asciiTheme="minorHAnsi" w:hAnsiTheme="minorHAnsi" w:cstheme="minorBidi"/>
          <w:b/>
          <w:bCs/>
          <w:color w:val="B081B2"/>
          <w:sz w:val="56"/>
          <w:szCs w:val="56"/>
        </w:rPr>
      </w:pPr>
      <w:r>
        <w:rPr>
          <w:rFonts w:asciiTheme="minorHAnsi" w:hAnsiTheme="minorHAnsi" w:cstheme="minorBidi"/>
          <w:b/>
          <w:bCs/>
          <w:color w:val="B081B2"/>
          <w:sz w:val="56"/>
          <w:szCs w:val="56"/>
        </w:rPr>
        <w:t>Inspection</w:t>
      </w:r>
      <w:r w:rsidR="0065032C" w:rsidRPr="0065032C">
        <w:rPr>
          <w:rFonts w:asciiTheme="minorHAnsi" w:hAnsiTheme="minorHAnsi" w:cstheme="minorBidi"/>
          <w:b/>
          <w:bCs/>
          <w:color w:val="B081B2"/>
          <w:sz w:val="56"/>
          <w:szCs w:val="56"/>
        </w:rPr>
        <w:t xml:space="preserve"> and Review Framework</w:t>
      </w:r>
    </w:p>
    <w:p w14:paraId="4A4310F3" w14:textId="77777777" w:rsidR="0065032C" w:rsidRPr="0065032C" w:rsidRDefault="0065032C" w:rsidP="0065032C">
      <w:pPr>
        <w:tabs>
          <w:tab w:val="center" w:pos="4513"/>
          <w:tab w:val="right" w:pos="9026"/>
        </w:tabs>
        <w:spacing w:after="0" w:line="240" w:lineRule="auto"/>
        <w:jc w:val="center"/>
        <w:rPr>
          <w:b/>
        </w:rPr>
      </w:pPr>
      <w:r w:rsidRPr="0065032C">
        <w:rPr>
          <w:rFonts w:asciiTheme="minorHAnsi" w:hAnsiTheme="minorHAnsi" w:cstheme="minorBidi"/>
          <w:b/>
          <w:bCs/>
          <w:color w:val="B081B2"/>
          <w:sz w:val="56"/>
          <w:szCs w:val="56"/>
        </w:rPr>
        <w:t>Dioceses</w:t>
      </w:r>
    </w:p>
    <w:p w14:paraId="09EE0DFA" w14:textId="77777777" w:rsidR="0065032C" w:rsidRPr="0065032C" w:rsidRDefault="0065032C" w:rsidP="0065032C">
      <w:pPr>
        <w:rPr>
          <w:b/>
          <w:sz w:val="22"/>
          <w:szCs w:val="22"/>
        </w:rPr>
      </w:pPr>
      <w:r w:rsidRPr="0065032C">
        <w:rPr>
          <w:b/>
          <w:sz w:val="22"/>
          <w:szCs w:val="22"/>
        </w:rPr>
        <w:br w:type="page"/>
      </w:r>
    </w:p>
    <w:p w14:paraId="0C9ADF2E" w14:textId="04128253" w:rsidR="0065032C" w:rsidRPr="0065032C" w:rsidRDefault="00C3451F" w:rsidP="0022510A">
      <w:pPr>
        <w:tabs>
          <w:tab w:val="center" w:pos="4513"/>
          <w:tab w:val="right" w:pos="9026"/>
        </w:tabs>
        <w:spacing w:after="0" w:line="276" w:lineRule="auto"/>
        <w:jc w:val="center"/>
        <w:rPr>
          <w:b/>
          <w:sz w:val="22"/>
          <w:szCs w:val="22"/>
        </w:rPr>
      </w:pPr>
      <w:r>
        <w:rPr>
          <w:b/>
          <w:sz w:val="22"/>
          <w:szCs w:val="22"/>
        </w:rPr>
        <w:lastRenderedPageBreak/>
        <w:t>Inspection</w:t>
      </w:r>
      <w:r w:rsidR="0065032C" w:rsidRPr="0065032C">
        <w:rPr>
          <w:b/>
          <w:sz w:val="22"/>
          <w:szCs w:val="22"/>
        </w:rPr>
        <w:t xml:space="preserve"> and review framework for Dioceses</w:t>
      </w:r>
    </w:p>
    <w:p w14:paraId="2C709365" w14:textId="77777777" w:rsidR="0065032C" w:rsidRPr="0065032C" w:rsidRDefault="0065032C" w:rsidP="0022510A">
      <w:pPr>
        <w:tabs>
          <w:tab w:val="center" w:pos="4513"/>
          <w:tab w:val="right" w:pos="9026"/>
        </w:tabs>
        <w:spacing w:after="0" w:line="276" w:lineRule="auto"/>
        <w:jc w:val="center"/>
        <w:rPr>
          <w:b/>
        </w:rPr>
      </w:pPr>
    </w:p>
    <w:sdt>
      <w:sdtPr>
        <w:id w:val="-2109341112"/>
        <w:docPartObj>
          <w:docPartGallery w:val="Table of Contents"/>
          <w:docPartUnique/>
        </w:docPartObj>
      </w:sdtPr>
      <w:sdtEndPr>
        <w:rPr>
          <w:b/>
          <w:bCs/>
          <w:noProof/>
        </w:rPr>
      </w:sdtEndPr>
      <w:sdtContent>
        <w:p w14:paraId="75D35F8E" w14:textId="77777777" w:rsidR="0065032C" w:rsidRPr="0065032C" w:rsidRDefault="0065032C" w:rsidP="0022510A">
          <w:pPr>
            <w:keepNext/>
            <w:keepLines/>
            <w:spacing w:before="240" w:after="0" w:line="276" w:lineRule="auto"/>
            <w:rPr>
              <w:rFonts w:eastAsiaTheme="majorEastAsia"/>
              <w:b/>
              <w:bCs/>
              <w:lang w:val="en-US"/>
            </w:rPr>
          </w:pPr>
          <w:r w:rsidRPr="0065032C">
            <w:rPr>
              <w:rFonts w:eastAsiaTheme="majorEastAsia"/>
              <w:b/>
              <w:bCs/>
              <w:lang w:val="en-US"/>
            </w:rPr>
            <w:t>Contents</w:t>
          </w:r>
        </w:p>
        <w:p w14:paraId="4905D0EF" w14:textId="77777777" w:rsidR="0065032C" w:rsidRPr="0065032C" w:rsidRDefault="0065032C" w:rsidP="00FB6B0C">
          <w:pPr>
            <w:spacing w:after="0" w:line="276" w:lineRule="auto"/>
            <w:rPr>
              <w:lang w:val="en-US"/>
            </w:rPr>
          </w:pPr>
        </w:p>
        <w:p w14:paraId="0F15B75E" w14:textId="4EA952E5" w:rsidR="002469AD" w:rsidRDefault="0065032C">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r w:rsidRPr="0065032C">
            <w:rPr>
              <w:b/>
              <w:bCs/>
            </w:rPr>
            <w:fldChar w:fldCharType="begin"/>
          </w:r>
          <w:r w:rsidRPr="0065032C">
            <w:rPr>
              <w:b/>
              <w:bCs/>
              <w:noProof/>
            </w:rPr>
            <w:instrText xml:space="preserve"> TOC \o "1-3" \h \z \u </w:instrText>
          </w:r>
          <w:r w:rsidRPr="0065032C">
            <w:rPr>
              <w:b/>
              <w:bCs/>
            </w:rPr>
            <w:fldChar w:fldCharType="separate"/>
          </w:r>
          <w:hyperlink w:anchor="_Toc222228013" w:history="1">
            <w:r w:rsidR="002469AD" w:rsidRPr="00CF5C9B">
              <w:rPr>
                <w:rStyle w:val="Hyperlink"/>
                <w:noProof/>
              </w:rPr>
              <w:t>Introduction</w:t>
            </w:r>
            <w:r w:rsidR="002469AD">
              <w:rPr>
                <w:noProof/>
                <w:webHidden/>
              </w:rPr>
              <w:tab/>
            </w:r>
            <w:r w:rsidR="002469AD">
              <w:rPr>
                <w:noProof/>
                <w:webHidden/>
              </w:rPr>
              <w:fldChar w:fldCharType="begin"/>
            </w:r>
            <w:r w:rsidR="002469AD">
              <w:rPr>
                <w:noProof/>
                <w:webHidden/>
              </w:rPr>
              <w:instrText xml:space="preserve"> PAGEREF _Toc222228013 \h </w:instrText>
            </w:r>
            <w:r w:rsidR="002469AD">
              <w:rPr>
                <w:noProof/>
                <w:webHidden/>
              </w:rPr>
            </w:r>
            <w:r w:rsidR="002469AD">
              <w:rPr>
                <w:noProof/>
                <w:webHidden/>
              </w:rPr>
              <w:fldChar w:fldCharType="separate"/>
            </w:r>
            <w:r w:rsidR="00B42486">
              <w:rPr>
                <w:noProof/>
                <w:webHidden/>
              </w:rPr>
              <w:t>4</w:t>
            </w:r>
            <w:r w:rsidR="002469AD">
              <w:rPr>
                <w:noProof/>
                <w:webHidden/>
              </w:rPr>
              <w:fldChar w:fldCharType="end"/>
            </w:r>
          </w:hyperlink>
        </w:p>
        <w:p w14:paraId="4F283E1B" w14:textId="70BFE68A"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14" w:history="1">
            <w:r w:rsidRPr="00CF5C9B">
              <w:rPr>
                <w:rStyle w:val="Hyperlink"/>
                <w:noProof/>
              </w:rPr>
              <w:t>Purpose</w:t>
            </w:r>
            <w:r>
              <w:rPr>
                <w:noProof/>
                <w:webHidden/>
              </w:rPr>
              <w:tab/>
            </w:r>
            <w:r>
              <w:rPr>
                <w:noProof/>
                <w:webHidden/>
              </w:rPr>
              <w:fldChar w:fldCharType="begin"/>
            </w:r>
            <w:r>
              <w:rPr>
                <w:noProof/>
                <w:webHidden/>
              </w:rPr>
              <w:instrText xml:space="preserve"> PAGEREF _Toc222228014 \h </w:instrText>
            </w:r>
            <w:r>
              <w:rPr>
                <w:noProof/>
                <w:webHidden/>
              </w:rPr>
            </w:r>
            <w:r>
              <w:rPr>
                <w:noProof/>
                <w:webHidden/>
              </w:rPr>
              <w:fldChar w:fldCharType="separate"/>
            </w:r>
            <w:r w:rsidR="00B42486">
              <w:rPr>
                <w:noProof/>
                <w:webHidden/>
              </w:rPr>
              <w:t>4</w:t>
            </w:r>
            <w:r>
              <w:rPr>
                <w:noProof/>
                <w:webHidden/>
              </w:rPr>
              <w:fldChar w:fldCharType="end"/>
            </w:r>
          </w:hyperlink>
        </w:p>
        <w:p w14:paraId="55E36B0C" w14:textId="3F14757F"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15" w:history="1">
            <w:r w:rsidRPr="00CF5C9B">
              <w:rPr>
                <w:rStyle w:val="Hyperlink"/>
                <w:noProof/>
              </w:rPr>
              <w:t>Inspections and Wellbeing</w:t>
            </w:r>
            <w:r>
              <w:rPr>
                <w:noProof/>
                <w:webHidden/>
              </w:rPr>
              <w:tab/>
            </w:r>
            <w:r>
              <w:rPr>
                <w:noProof/>
                <w:webHidden/>
              </w:rPr>
              <w:fldChar w:fldCharType="begin"/>
            </w:r>
            <w:r>
              <w:rPr>
                <w:noProof/>
                <w:webHidden/>
              </w:rPr>
              <w:instrText xml:space="preserve"> PAGEREF _Toc222228015 \h </w:instrText>
            </w:r>
            <w:r>
              <w:rPr>
                <w:noProof/>
                <w:webHidden/>
              </w:rPr>
            </w:r>
            <w:r>
              <w:rPr>
                <w:noProof/>
                <w:webHidden/>
              </w:rPr>
              <w:fldChar w:fldCharType="separate"/>
            </w:r>
            <w:r w:rsidR="00B42486">
              <w:rPr>
                <w:noProof/>
                <w:webHidden/>
              </w:rPr>
              <w:t>5</w:t>
            </w:r>
            <w:r>
              <w:rPr>
                <w:noProof/>
                <w:webHidden/>
              </w:rPr>
              <w:fldChar w:fldCharType="end"/>
            </w:r>
          </w:hyperlink>
        </w:p>
        <w:p w14:paraId="108E9204" w14:textId="1C5ED0DA"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16" w:history="1">
            <w:r w:rsidRPr="00CF5C9B">
              <w:rPr>
                <w:rStyle w:val="Hyperlink"/>
                <w:noProof/>
              </w:rPr>
              <w:t>The CSSA Diocesan Inspection Programme 2025-2028</w:t>
            </w:r>
            <w:r>
              <w:rPr>
                <w:noProof/>
                <w:webHidden/>
              </w:rPr>
              <w:tab/>
            </w:r>
            <w:r>
              <w:rPr>
                <w:noProof/>
                <w:webHidden/>
              </w:rPr>
              <w:fldChar w:fldCharType="begin"/>
            </w:r>
            <w:r>
              <w:rPr>
                <w:noProof/>
                <w:webHidden/>
              </w:rPr>
              <w:instrText xml:space="preserve"> PAGEREF _Toc222228016 \h </w:instrText>
            </w:r>
            <w:r>
              <w:rPr>
                <w:noProof/>
                <w:webHidden/>
              </w:rPr>
            </w:r>
            <w:r>
              <w:rPr>
                <w:noProof/>
                <w:webHidden/>
              </w:rPr>
              <w:fldChar w:fldCharType="separate"/>
            </w:r>
            <w:r w:rsidR="00B42486">
              <w:rPr>
                <w:noProof/>
                <w:webHidden/>
              </w:rPr>
              <w:t>6</w:t>
            </w:r>
            <w:r>
              <w:rPr>
                <w:noProof/>
                <w:webHidden/>
              </w:rPr>
              <w:fldChar w:fldCharType="end"/>
            </w:r>
          </w:hyperlink>
        </w:p>
        <w:p w14:paraId="48845116" w14:textId="2C15B3FA"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17" w:history="1">
            <w:r w:rsidRPr="00CF5C9B">
              <w:rPr>
                <w:rStyle w:val="Hyperlink"/>
                <w:noProof/>
              </w:rPr>
              <w:t>Inspection Activity</w:t>
            </w:r>
            <w:r>
              <w:rPr>
                <w:noProof/>
                <w:webHidden/>
              </w:rPr>
              <w:tab/>
            </w:r>
            <w:r>
              <w:rPr>
                <w:noProof/>
                <w:webHidden/>
              </w:rPr>
              <w:fldChar w:fldCharType="begin"/>
            </w:r>
            <w:r>
              <w:rPr>
                <w:noProof/>
                <w:webHidden/>
              </w:rPr>
              <w:instrText xml:space="preserve"> PAGEREF _Toc222228017 \h </w:instrText>
            </w:r>
            <w:r>
              <w:rPr>
                <w:noProof/>
                <w:webHidden/>
              </w:rPr>
            </w:r>
            <w:r>
              <w:rPr>
                <w:noProof/>
                <w:webHidden/>
              </w:rPr>
              <w:fldChar w:fldCharType="separate"/>
            </w:r>
            <w:r w:rsidR="00B42486">
              <w:rPr>
                <w:noProof/>
                <w:webHidden/>
              </w:rPr>
              <w:t>6</w:t>
            </w:r>
            <w:r>
              <w:rPr>
                <w:noProof/>
                <w:webHidden/>
              </w:rPr>
              <w:fldChar w:fldCharType="end"/>
            </w:r>
          </w:hyperlink>
        </w:p>
        <w:p w14:paraId="17278439" w14:textId="227B0BB5"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18" w:history="1">
            <w:r w:rsidRPr="00CF5C9B">
              <w:rPr>
                <w:rStyle w:val="Hyperlink"/>
                <w:noProof/>
              </w:rPr>
              <w:t>Self-assessment</w:t>
            </w:r>
            <w:r>
              <w:rPr>
                <w:noProof/>
                <w:webHidden/>
              </w:rPr>
              <w:tab/>
            </w:r>
            <w:r>
              <w:rPr>
                <w:noProof/>
                <w:webHidden/>
              </w:rPr>
              <w:fldChar w:fldCharType="begin"/>
            </w:r>
            <w:r>
              <w:rPr>
                <w:noProof/>
                <w:webHidden/>
              </w:rPr>
              <w:instrText xml:space="preserve"> PAGEREF _Toc222228018 \h </w:instrText>
            </w:r>
            <w:r>
              <w:rPr>
                <w:noProof/>
                <w:webHidden/>
              </w:rPr>
            </w:r>
            <w:r>
              <w:rPr>
                <w:noProof/>
                <w:webHidden/>
              </w:rPr>
              <w:fldChar w:fldCharType="separate"/>
            </w:r>
            <w:r w:rsidR="00B42486">
              <w:rPr>
                <w:noProof/>
                <w:webHidden/>
              </w:rPr>
              <w:t>6</w:t>
            </w:r>
            <w:r>
              <w:rPr>
                <w:noProof/>
                <w:webHidden/>
              </w:rPr>
              <w:fldChar w:fldCharType="end"/>
            </w:r>
          </w:hyperlink>
        </w:p>
        <w:p w14:paraId="62084044" w14:textId="045FC7A8"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19" w:history="1">
            <w:r w:rsidRPr="00CF5C9B">
              <w:rPr>
                <w:rStyle w:val="Hyperlink"/>
                <w:noProof/>
              </w:rPr>
              <w:t>The CSSA Inspection Process</w:t>
            </w:r>
            <w:r>
              <w:rPr>
                <w:noProof/>
                <w:webHidden/>
              </w:rPr>
              <w:tab/>
            </w:r>
            <w:r>
              <w:rPr>
                <w:noProof/>
                <w:webHidden/>
              </w:rPr>
              <w:fldChar w:fldCharType="begin"/>
            </w:r>
            <w:r>
              <w:rPr>
                <w:noProof/>
                <w:webHidden/>
              </w:rPr>
              <w:instrText xml:space="preserve"> PAGEREF _Toc222228019 \h </w:instrText>
            </w:r>
            <w:r>
              <w:rPr>
                <w:noProof/>
                <w:webHidden/>
              </w:rPr>
            </w:r>
            <w:r>
              <w:rPr>
                <w:noProof/>
                <w:webHidden/>
              </w:rPr>
              <w:fldChar w:fldCharType="separate"/>
            </w:r>
            <w:r w:rsidR="00B42486">
              <w:rPr>
                <w:noProof/>
                <w:webHidden/>
              </w:rPr>
              <w:t>7</w:t>
            </w:r>
            <w:r>
              <w:rPr>
                <w:noProof/>
                <w:webHidden/>
              </w:rPr>
              <w:fldChar w:fldCharType="end"/>
            </w:r>
          </w:hyperlink>
        </w:p>
        <w:p w14:paraId="71966E6E" w14:textId="34A5B2E2"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0" w:history="1">
            <w:r w:rsidRPr="00CF5C9B">
              <w:rPr>
                <w:rStyle w:val="Hyperlink"/>
                <w:noProof/>
              </w:rPr>
              <w:t>Scope</w:t>
            </w:r>
            <w:r>
              <w:rPr>
                <w:noProof/>
                <w:webHidden/>
              </w:rPr>
              <w:tab/>
            </w:r>
            <w:r>
              <w:rPr>
                <w:noProof/>
                <w:webHidden/>
              </w:rPr>
              <w:fldChar w:fldCharType="begin"/>
            </w:r>
            <w:r>
              <w:rPr>
                <w:noProof/>
                <w:webHidden/>
              </w:rPr>
              <w:instrText xml:space="preserve"> PAGEREF _Toc222228020 \h </w:instrText>
            </w:r>
            <w:r>
              <w:rPr>
                <w:noProof/>
                <w:webHidden/>
              </w:rPr>
            </w:r>
            <w:r>
              <w:rPr>
                <w:noProof/>
                <w:webHidden/>
              </w:rPr>
              <w:fldChar w:fldCharType="separate"/>
            </w:r>
            <w:r w:rsidR="00B42486">
              <w:rPr>
                <w:noProof/>
                <w:webHidden/>
              </w:rPr>
              <w:t>7</w:t>
            </w:r>
            <w:r>
              <w:rPr>
                <w:noProof/>
                <w:webHidden/>
              </w:rPr>
              <w:fldChar w:fldCharType="end"/>
            </w:r>
          </w:hyperlink>
        </w:p>
        <w:p w14:paraId="33176A39" w14:textId="619FBA30"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1" w:history="1">
            <w:r w:rsidRPr="00CF5C9B">
              <w:rPr>
                <w:rStyle w:val="Hyperlink"/>
                <w:noProof/>
              </w:rPr>
              <w:t>Prior to the Inspection</w:t>
            </w:r>
            <w:r>
              <w:rPr>
                <w:noProof/>
                <w:webHidden/>
              </w:rPr>
              <w:tab/>
            </w:r>
            <w:r>
              <w:rPr>
                <w:noProof/>
                <w:webHidden/>
              </w:rPr>
              <w:fldChar w:fldCharType="begin"/>
            </w:r>
            <w:r>
              <w:rPr>
                <w:noProof/>
                <w:webHidden/>
              </w:rPr>
              <w:instrText xml:space="preserve"> PAGEREF _Toc222228021 \h </w:instrText>
            </w:r>
            <w:r>
              <w:rPr>
                <w:noProof/>
                <w:webHidden/>
              </w:rPr>
            </w:r>
            <w:r>
              <w:rPr>
                <w:noProof/>
                <w:webHidden/>
              </w:rPr>
              <w:fldChar w:fldCharType="separate"/>
            </w:r>
            <w:r w:rsidR="00B42486">
              <w:rPr>
                <w:noProof/>
                <w:webHidden/>
              </w:rPr>
              <w:t>7</w:t>
            </w:r>
            <w:r>
              <w:rPr>
                <w:noProof/>
                <w:webHidden/>
              </w:rPr>
              <w:fldChar w:fldCharType="end"/>
            </w:r>
          </w:hyperlink>
        </w:p>
        <w:p w14:paraId="2452D4B7" w14:textId="47209769"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2" w:history="1">
            <w:r w:rsidRPr="00CF5C9B">
              <w:rPr>
                <w:rStyle w:val="Hyperlink"/>
                <w:noProof/>
              </w:rPr>
              <w:t>Surveys and Public Call-out for Information</w:t>
            </w:r>
            <w:r>
              <w:rPr>
                <w:noProof/>
                <w:webHidden/>
              </w:rPr>
              <w:tab/>
            </w:r>
            <w:r>
              <w:rPr>
                <w:noProof/>
                <w:webHidden/>
              </w:rPr>
              <w:fldChar w:fldCharType="begin"/>
            </w:r>
            <w:r>
              <w:rPr>
                <w:noProof/>
                <w:webHidden/>
              </w:rPr>
              <w:instrText xml:space="preserve"> PAGEREF _Toc222228022 \h </w:instrText>
            </w:r>
            <w:r>
              <w:rPr>
                <w:noProof/>
                <w:webHidden/>
              </w:rPr>
            </w:r>
            <w:r>
              <w:rPr>
                <w:noProof/>
                <w:webHidden/>
              </w:rPr>
              <w:fldChar w:fldCharType="separate"/>
            </w:r>
            <w:r w:rsidR="00B42486">
              <w:rPr>
                <w:noProof/>
                <w:webHidden/>
              </w:rPr>
              <w:t>8</w:t>
            </w:r>
            <w:r>
              <w:rPr>
                <w:noProof/>
                <w:webHidden/>
              </w:rPr>
              <w:fldChar w:fldCharType="end"/>
            </w:r>
          </w:hyperlink>
        </w:p>
        <w:p w14:paraId="18B73950" w14:textId="41296339"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3" w:history="1">
            <w:r w:rsidRPr="00CF5C9B">
              <w:rPr>
                <w:rStyle w:val="Hyperlink"/>
                <w:noProof/>
              </w:rPr>
              <w:t>Inspection Activity</w:t>
            </w:r>
            <w:r>
              <w:rPr>
                <w:noProof/>
                <w:webHidden/>
              </w:rPr>
              <w:tab/>
            </w:r>
            <w:r>
              <w:rPr>
                <w:noProof/>
                <w:webHidden/>
              </w:rPr>
              <w:fldChar w:fldCharType="begin"/>
            </w:r>
            <w:r>
              <w:rPr>
                <w:noProof/>
                <w:webHidden/>
              </w:rPr>
              <w:instrText xml:space="preserve"> PAGEREF _Toc222228023 \h </w:instrText>
            </w:r>
            <w:r>
              <w:rPr>
                <w:noProof/>
                <w:webHidden/>
              </w:rPr>
            </w:r>
            <w:r>
              <w:rPr>
                <w:noProof/>
                <w:webHidden/>
              </w:rPr>
              <w:fldChar w:fldCharType="separate"/>
            </w:r>
            <w:r w:rsidR="00B42486">
              <w:rPr>
                <w:noProof/>
                <w:webHidden/>
              </w:rPr>
              <w:t>8</w:t>
            </w:r>
            <w:r>
              <w:rPr>
                <w:noProof/>
                <w:webHidden/>
              </w:rPr>
              <w:fldChar w:fldCharType="end"/>
            </w:r>
          </w:hyperlink>
        </w:p>
        <w:p w14:paraId="481E7AD1" w14:textId="32D0A17B"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4" w:history="1">
            <w:r w:rsidRPr="00CF5C9B">
              <w:rPr>
                <w:rStyle w:val="Hyperlink"/>
                <w:rFonts w:eastAsia="Times New Roman"/>
                <w:noProof/>
                <w:lang w:eastAsia="en-GB"/>
              </w:rPr>
              <w:t>Case audit</w:t>
            </w:r>
            <w:r>
              <w:rPr>
                <w:noProof/>
                <w:webHidden/>
              </w:rPr>
              <w:tab/>
            </w:r>
            <w:r>
              <w:rPr>
                <w:noProof/>
                <w:webHidden/>
              </w:rPr>
              <w:fldChar w:fldCharType="begin"/>
            </w:r>
            <w:r>
              <w:rPr>
                <w:noProof/>
                <w:webHidden/>
              </w:rPr>
              <w:instrText xml:space="preserve"> PAGEREF _Toc222228024 \h </w:instrText>
            </w:r>
            <w:r>
              <w:rPr>
                <w:noProof/>
                <w:webHidden/>
              </w:rPr>
            </w:r>
            <w:r>
              <w:rPr>
                <w:noProof/>
                <w:webHidden/>
              </w:rPr>
              <w:fldChar w:fldCharType="separate"/>
            </w:r>
            <w:r w:rsidR="00B42486">
              <w:rPr>
                <w:noProof/>
                <w:webHidden/>
              </w:rPr>
              <w:t>9</w:t>
            </w:r>
            <w:r>
              <w:rPr>
                <w:noProof/>
                <w:webHidden/>
              </w:rPr>
              <w:fldChar w:fldCharType="end"/>
            </w:r>
          </w:hyperlink>
        </w:p>
        <w:p w14:paraId="545A8C13" w14:textId="2571FC02"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5" w:history="1">
            <w:r w:rsidRPr="00CF5C9B">
              <w:rPr>
                <w:rStyle w:val="Hyperlink"/>
                <w:noProof/>
              </w:rPr>
              <w:t>Visits to Parishes and Other Ministries</w:t>
            </w:r>
            <w:r>
              <w:rPr>
                <w:noProof/>
                <w:webHidden/>
              </w:rPr>
              <w:tab/>
            </w:r>
            <w:r>
              <w:rPr>
                <w:noProof/>
                <w:webHidden/>
              </w:rPr>
              <w:fldChar w:fldCharType="begin"/>
            </w:r>
            <w:r>
              <w:rPr>
                <w:noProof/>
                <w:webHidden/>
              </w:rPr>
              <w:instrText xml:space="preserve"> PAGEREF _Toc222228025 \h </w:instrText>
            </w:r>
            <w:r>
              <w:rPr>
                <w:noProof/>
                <w:webHidden/>
              </w:rPr>
            </w:r>
            <w:r>
              <w:rPr>
                <w:noProof/>
                <w:webHidden/>
              </w:rPr>
              <w:fldChar w:fldCharType="separate"/>
            </w:r>
            <w:r w:rsidR="00B42486">
              <w:rPr>
                <w:noProof/>
                <w:webHidden/>
              </w:rPr>
              <w:t>10</w:t>
            </w:r>
            <w:r>
              <w:rPr>
                <w:noProof/>
                <w:webHidden/>
              </w:rPr>
              <w:fldChar w:fldCharType="end"/>
            </w:r>
          </w:hyperlink>
        </w:p>
        <w:p w14:paraId="30BCA12D" w14:textId="73437FEA"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6" w:history="1">
            <w:r w:rsidRPr="00CF5C9B">
              <w:rPr>
                <w:rStyle w:val="Hyperlink"/>
                <w:rFonts w:eastAsia="Times New Roman"/>
                <w:noProof/>
                <w:lang w:eastAsia="en-GB"/>
              </w:rPr>
              <w:t>Interviews and Focus Groups</w:t>
            </w:r>
            <w:r>
              <w:rPr>
                <w:noProof/>
                <w:webHidden/>
              </w:rPr>
              <w:tab/>
            </w:r>
            <w:r>
              <w:rPr>
                <w:noProof/>
                <w:webHidden/>
              </w:rPr>
              <w:fldChar w:fldCharType="begin"/>
            </w:r>
            <w:r>
              <w:rPr>
                <w:noProof/>
                <w:webHidden/>
              </w:rPr>
              <w:instrText xml:space="preserve"> PAGEREF _Toc222228026 \h </w:instrText>
            </w:r>
            <w:r>
              <w:rPr>
                <w:noProof/>
                <w:webHidden/>
              </w:rPr>
            </w:r>
            <w:r>
              <w:rPr>
                <w:noProof/>
                <w:webHidden/>
              </w:rPr>
              <w:fldChar w:fldCharType="separate"/>
            </w:r>
            <w:r w:rsidR="00B42486">
              <w:rPr>
                <w:noProof/>
                <w:webHidden/>
              </w:rPr>
              <w:t>10</w:t>
            </w:r>
            <w:r>
              <w:rPr>
                <w:noProof/>
                <w:webHidden/>
              </w:rPr>
              <w:fldChar w:fldCharType="end"/>
            </w:r>
          </w:hyperlink>
        </w:p>
        <w:p w14:paraId="4F8000E1" w14:textId="3376D181"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7" w:history="1">
            <w:r w:rsidRPr="00CF5C9B">
              <w:rPr>
                <w:rStyle w:val="Hyperlink"/>
                <w:noProof/>
                <w:lang w:eastAsia="en-GB"/>
              </w:rPr>
              <w:t>Contact with Survivors and others</w:t>
            </w:r>
            <w:r>
              <w:rPr>
                <w:noProof/>
                <w:webHidden/>
              </w:rPr>
              <w:tab/>
            </w:r>
            <w:r>
              <w:rPr>
                <w:noProof/>
                <w:webHidden/>
              </w:rPr>
              <w:fldChar w:fldCharType="begin"/>
            </w:r>
            <w:r>
              <w:rPr>
                <w:noProof/>
                <w:webHidden/>
              </w:rPr>
              <w:instrText xml:space="preserve"> PAGEREF _Toc222228027 \h </w:instrText>
            </w:r>
            <w:r>
              <w:rPr>
                <w:noProof/>
                <w:webHidden/>
              </w:rPr>
            </w:r>
            <w:r>
              <w:rPr>
                <w:noProof/>
                <w:webHidden/>
              </w:rPr>
              <w:fldChar w:fldCharType="separate"/>
            </w:r>
            <w:r w:rsidR="00B42486">
              <w:rPr>
                <w:noProof/>
                <w:webHidden/>
              </w:rPr>
              <w:t>11</w:t>
            </w:r>
            <w:r>
              <w:rPr>
                <w:noProof/>
                <w:webHidden/>
              </w:rPr>
              <w:fldChar w:fldCharType="end"/>
            </w:r>
          </w:hyperlink>
        </w:p>
        <w:p w14:paraId="7CAEA727" w14:textId="4A04B3ED"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8" w:history="1">
            <w:r w:rsidRPr="00CF5C9B">
              <w:rPr>
                <w:rStyle w:val="Hyperlink"/>
                <w:rFonts w:eastAsia="Times New Roman"/>
                <w:noProof/>
                <w:lang w:eastAsia="en-GB"/>
              </w:rPr>
              <w:t>Reporting</w:t>
            </w:r>
            <w:r>
              <w:rPr>
                <w:noProof/>
                <w:webHidden/>
              </w:rPr>
              <w:tab/>
            </w:r>
            <w:r>
              <w:rPr>
                <w:noProof/>
                <w:webHidden/>
              </w:rPr>
              <w:fldChar w:fldCharType="begin"/>
            </w:r>
            <w:r>
              <w:rPr>
                <w:noProof/>
                <w:webHidden/>
              </w:rPr>
              <w:instrText xml:space="preserve"> PAGEREF _Toc222228028 \h </w:instrText>
            </w:r>
            <w:r>
              <w:rPr>
                <w:noProof/>
                <w:webHidden/>
              </w:rPr>
            </w:r>
            <w:r>
              <w:rPr>
                <w:noProof/>
                <w:webHidden/>
              </w:rPr>
              <w:fldChar w:fldCharType="separate"/>
            </w:r>
            <w:r w:rsidR="00B42486">
              <w:rPr>
                <w:noProof/>
                <w:webHidden/>
              </w:rPr>
              <w:t>11</w:t>
            </w:r>
            <w:r>
              <w:rPr>
                <w:noProof/>
                <w:webHidden/>
              </w:rPr>
              <w:fldChar w:fldCharType="end"/>
            </w:r>
          </w:hyperlink>
        </w:p>
        <w:p w14:paraId="534F8731" w14:textId="4F257D4E" w:rsidR="002469AD" w:rsidRDefault="002469AD">
          <w:pPr>
            <w:pStyle w:val="TOC3"/>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29" w:history="1">
            <w:r w:rsidRPr="00CF5C9B">
              <w:rPr>
                <w:rStyle w:val="Hyperlink"/>
                <w:rFonts w:eastAsia="Times New Roman"/>
                <w:noProof/>
                <w:lang w:eastAsia="en-GB"/>
              </w:rPr>
              <w:t>Escalation</w:t>
            </w:r>
            <w:r>
              <w:rPr>
                <w:noProof/>
                <w:webHidden/>
              </w:rPr>
              <w:tab/>
            </w:r>
            <w:r>
              <w:rPr>
                <w:noProof/>
                <w:webHidden/>
              </w:rPr>
              <w:fldChar w:fldCharType="begin"/>
            </w:r>
            <w:r>
              <w:rPr>
                <w:noProof/>
                <w:webHidden/>
              </w:rPr>
              <w:instrText xml:space="preserve"> PAGEREF _Toc222228029 \h </w:instrText>
            </w:r>
            <w:r>
              <w:rPr>
                <w:noProof/>
                <w:webHidden/>
              </w:rPr>
            </w:r>
            <w:r>
              <w:rPr>
                <w:noProof/>
                <w:webHidden/>
              </w:rPr>
              <w:fldChar w:fldCharType="separate"/>
            </w:r>
            <w:r w:rsidR="00B42486">
              <w:rPr>
                <w:noProof/>
                <w:webHidden/>
              </w:rPr>
              <w:t>12</w:t>
            </w:r>
            <w:r>
              <w:rPr>
                <w:noProof/>
                <w:webHidden/>
              </w:rPr>
              <w:fldChar w:fldCharType="end"/>
            </w:r>
          </w:hyperlink>
        </w:p>
        <w:p w14:paraId="2D023EBD" w14:textId="2AEA25C4"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0" w:history="1">
            <w:r w:rsidRPr="00CF5C9B">
              <w:rPr>
                <w:rStyle w:val="Hyperlink"/>
                <w:noProof/>
              </w:rPr>
              <w:t>Inspection actions, review and follow up</w:t>
            </w:r>
            <w:r>
              <w:rPr>
                <w:noProof/>
                <w:webHidden/>
              </w:rPr>
              <w:tab/>
            </w:r>
            <w:r>
              <w:rPr>
                <w:noProof/>
                <w:webHidden/>
              </w:rPr>
              <w:fldChar w:fldCharType="begin"/>
            </w:r>
            <w:r>
              <w:rPr>
                <w:noProof/>
                <w:webHidden/>
              </w:rPr>
              <w:instrText xml:space="preserve"> PAGEREF _Toc222228030 \h </w:instrText>
            </w:r>
            <w:r>
              <w:rPr>
                <w:noProof/>
                <w:webHidden/>
              </w:rPr>
            </w:r>
            <w:r>
              <w:rPr>
                <w:noProof/>
                <w:webHidden/>
              </w:rPr>
              <w:fldChar w:fldCharType="separate"/>
            </w:r>
            <w:r w:rsidR="00B42486">
              <w:rPr>
                <w:noProof/>
                <w:webHidden/>
              </w:rPr>
              <w:t>13</w:t>
            </w:r>
            <w:r>
              <w:rPr>
                <w:noProof/>
                <w:webHidden/>
              </w:rPr>
              <w:fldChar w:fldCharType="end"/>
            </w:r>
          </w:hyperlink>
        </w:p>
        <w:p w14:paraId="4A2DADA1" w14:textId="639C6C5D"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1" w:history="1">
            <w:r w:rsidRPr="00CF5C9B">
              <w:rPr>
                <w:rStyle w:val="Hyperlink"/>
                <w:noProof/>
              </w:rPr>
              <w:t>Sharing Learning</w:t>
            </w:r>
            <w:r>
              <w:rPr>
                <w:noProof/>
                <w:webHidden/>
              </w:rPr>
              <w:tab/>
            </w:r>
            <w:r>
              <w:rPr>
                <w:noProof/>
                <w:webHidden/>
              </w:rPr>
              <w:fldChar w:fldCharType="begin"/>
            </w:r>
            <w:r>
              <w:rPr>
                <w:noProof/>
                <w:webHidden/>
              </w:rPr>
              <w:instrText xml:space="preserve"> PAGEREF _Toc222228031 \h </w:instrText>
            </w:r>
            <w:r>
              <w:rPr>
                <w:noProof/>
                <w:webHidden/>
              </w:rPr>
            </w:r>
            <w:r>
              <w:rPr>
                <w:noProof/>
                <w:webHidden/>
              </w:rPr>
              <w:fldChar w:fldCharType="separate"/>
            </w:r>
            <w:r w:rsidR="00B42486">
              <w:rPr>
                <w:noProof/>
                <w:webHidden/>
              </w:rPr>
              <w:t>13</w:t>
            </w:r>
            <w:r>
              <w:rPr>
                <w:noProof/>
                <w:webHidden/>
              </w:rPr>
              <w:fldChar w:fldCharType="end"/>
            </w:r>
          </w:hyperlink>
        </w:p>
        <w:p w14:paraId="556AD294" w14:textId="33D81613"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2" w:history="1">
            <w:r w:rsidRPr="00CF5C9B">
              <w:rPr>
                <w:rStyle w:val="Hyperlink"/>
                <w:rFonts w:eastAsia="Times New Roman"/>
                <w:noProof/>
                <w:lang w:eastAsia="en-GB"/>
              </w:rPr>
              <w:t xml:space="preserve">Post </w:t>
            </w:r>
            <w:r w:rsidRPr="00CF5C9B">
              <w:rPr>
                <w:rStyle w:val="Hyperlink"/>
                <w:noProof/>
              </w:rPr>
              <w:t xml:space="preserve">inspection </w:t>
            </w:r>
            <w:r w:rsidRPr="00CF5C9B">
              <w:rPr>
                <w:rStyle w:val="Hyperlink"/>
                <w:rFonts w:eastAsia="Times New Roman"/>
                <w:noProof/>
                <w:lang w:eastAsia="en-GB"/>
              </w:rPr>
              <w:t>pathways</w:t>
            </w:r>
            <w:r>
              <w:rPr>
                <w:noProof/>
                <w:webHidden/>
              </w:rPr>
              <w:tab/>
            </w:r>
            <w:r>
              <w:rPr>
                <w:noProof/>
                <w:webHidden/>
              </w:rPr>
              <w:fldChar w:fldCharType="begin"/>
            </w:r>
            <w:r>
              <w:rPr>
                <w:noProof/>
                <w:webHidden/>
              </w:rPr>
              <w:instrText xml:space="preserve"> PAGEREF _Toc222228032 \h </w:instrText>
            </w:r>
            <w:r>
              <w:rPr>
                <w:noProof/>
                <w:webHidden/>
              </w:rPr>
            </w:r>
            <w:r>
              <w:rPr>
                <w:noProof/>
                <w:webHidden/>
              </w:rPr>
              <w:fldChar w:fldCharType="separate"/>
            </w:r>
            <w:r w:rsidR="00B42486">
              <w:rPr>
                <w:noProof/>
                <w:webHidden/>
              </w:rPr>
              <w:t>14</w:t>
            </w:r>
            <w:r>
              <w:rPr>
                <w:noProof/>
                <w:webHidden/>
              </w:rPr>
              <w:fldChar w:fldCharType="end"/>
            </w:r>
          </w:hyperlink>
        </w:p>
        <w:p w14:paraId="7E1D507A" w14:textId="67C0B945"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3" w:history="1">
            <w:r w:rsidRPr="00CF5C9B">
              <w:rPr>
                <w:rStyle w:val="Hyperlink"/>
                <w:noProof/>
              </w:rPr>
              <w:t>Check in conversation (pathway 2 and 3)</w:t>
            </w:r>
            <w:r>
              <w:rPr>
                <w:noProof/>
                <w:webHidden/>
              </w:rPr>
              <w:tab/>
            </w:r>
            <w:r>
              <w:rPr>
                <w:noProof/>
                <w:webHidden/>
              </w:rPr>
              <w:fldChar w:fldCharType="begin"/>
            </w:r>
            <w:r>
              <w:rPr>
                <w:noProof/>
                <w:webHidden/>
              </w:rPr>
              <w:instrText xml:space="preserve"> PAGEREF _Toc222228033 \h </w:instrText>
            </w:r>
            <w:r>
              <w:rPr>
                <w:noProof/>
                <w:webHidden/>
              </w:rPr>
            </w:r>
            <w:r>
              <w:rPr>
                <w:noProof/>
                <w:webHidden/>
              </w:rPr>
              <w:fldChar w:fldCharType="separate"/>
            </w:r>
            <w:r w:rsidR="00B42486">
              <w:rPr>
                <w:noProof/>
                <w:webHidden/>
              </w:rPr>
              <w:t>15</w:t>
            </w:r>
            <w:r>
              <w:rPr>
                <w:noProof/>
                <w:webHidden/>
              </w:rPr>
              <w:fldChar w:fldCharType="end"/>
            </w:r>
          </w:hyperlink>
        </w:p>
        <w:p w14:paraId="45A55AEC" w14:textId="2D373DB3"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4" w:history="1">
            <w:r w:rsidRPr="00CF5C9B">
              <w:rPr>
                <w:rStyle w:val="Hyperlink"/>
                <w:noProof/>
              </w:rPr>
              <w:t>Yearly self-assessment (all pathways)</w:t>
            </w:r>
            <w:r>
              <w:rPr>
                <w:noProof/>
                <w:webHidden/>
              </w:rPr>
              <w:tab/>
            </w:r>
            <w:r>
              <w:rPr>
                <w:noProof/>
                <w:webHidden/>
              </w:rPr>
              <w:fldChar w:fldCharType="begin"/>
            </w:r>
            <w:r>
              <w:rPr>
                <w:noProof/>
                <w:webHidden/>
              </w:rPr>
              <w:instrText xml:space="preserve"> PAGEREF _Toc222228034 \h </w:instrText>
            </w:r>
            <w:r>
              <w:rPr>
                <w:noProof/>
                <w:webHidden/>
              </w:rPr>
            </w:r>
            <w:r>
              <w:rPr>
                <w:noProof/>
                <w:webHidden/>
              </w:rPr>
              <w:fldChar w:fldCharType="separate"/>
            </w:r>
            <w:r w:rsidR="00B42486">
              <w:rPr>
                <w:noProof/>
                <w:webHidden/>
              </w:rPr>
              <w:t>15</w:t>
            </w:r>
            <w:r>
              <w:rPr>
                <w:noProof/>
                <w:webHidden/>
              </w:rPr>
              <w:fldChar w:fldCharType="end"/>
            </w:r>
          </w:hyperlink>
        </w:p>
        <w:p w14:paraId="739DDA49" w14:textId="25EC69D1"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5" w:history="1">
            <w:r w:rsidRPr="00CF5C9B">
              <w:rPr>
                <w:rStyle w:val="Hyperlink"/>
                <w:noProof/>
              </w:rPr>
              <w:t>Targeted inspections</w:t>
            </w:r>
            <w:r>
              <w:rPr>
                <w:noProof/>
                <w:webHidden/>
              </w:rPr>
              <w:tab/>
            </w:r>
            <w:r>
              <w:rPr>
                <w:noProof/>
                <w:webHidden/>
              </w:rPr>
              <w:fldChar w:fldCharType="begin"/>
            </w:r>
            <w:r>
              <w:rPr>
                <w:noProof/>
                <w:webHidden/>
              </w:rPr>
              <w:instrText xml:space="preserve"> PAGEREF _Toc222228035 \h </w:instrText>
            </w:r>
            <w:r>
              <w:rPr>
                <w:noProof/>
                <w:webHidden/>
              </w:rPr>
            </w:r>
            <w:r>
              <w:rPr>
                <w:noProof/>
                <w:webHidden/>
              </w:rPr>
              <w:fldChar w:fldCharType="separate"/>
            </w:r>
            <w:r w:rsidR="00B42486">
              <w:rPr>
                <w:noProof/>
                <w:webHidden/>
              </w:rPr>
              <w:t>16</w:t>
            </w:r>
            <w:r>
              <w:rPr>
                <w:noProof/>
                <w:webHidden/>
              </w:rPr>
              <w:fldChar w:fldCharType="end"/>
            </w:r>
          </w:hyperlink>
        </w:p>
        <w:p w14:paraId="09CC1876" w14:textId="2BFE0BF1"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6" w:history="1">
            <w:r w:rsidRPr="00CF5C9B">
              <w:rPr>
                <w:rStyle w:val="Hyperlink"/>
                <w:noProof/>
              </w:rPr>
              <w:t>All activities</w:t>
            </w:r>
            <w:r>
              <w:rPr>
                <w:noProof/>
                <w:webHidden/>
              </w:rPr>
              <w:tab/>
            </w:r>
            <w:r>
              <w:rPr>
                <w:noProof/>
                <w:webHidden/>
              </w:rPr>
              <w:fldChar w:fldCharType="begin"/>
            </w:r>
            <w:r>
              <w:rPr>
                <w:noProof/>
                <w:webHidden/>
              </w:rPr>
              <w:instrText xml:space="preserve"> PAGEREF _Toc222228036 \h </w:instrText>
            </w:r>
            <w:r>
              <w:rPr>
                <w:noProof/>
                <w:webHidden/>
              </w:rPr>
            </w:r>
            <w:r>
              <w:rPr>
                <w:noProof/>
                <w:webHidden/>
              </w:rPr>
              <w:fldChar w:fldCharType="separate"/>
            </w:r>
            <w:r w:rsidR="00B42486">
              <w:rPr>
                <w:noProof/>
                <w:webHidden/>
              </w:rPr>
              <w:t>16</w:t>
            </w:r>
            <w:r>
              <w:rPr>
                <w:noProof/>
                <w:webHidden/>
              </w:rPr>
              <w:fldChar w:fldCharType="end"/>
            </w:r>
          </w:hyperlink>
        </w:p>
        <w:p w14:paraId="75D316BE" w14:textId="0CC67BC8"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7" w:history="1">
            <w:r w:rsidRPr="00CF5C9B">
              <w:rPr>
                <w:rStyle w:val="Hyperlink"/>
                <w:noProof/>
              </w:rPr>
              <w:t>Safeguarding Reviews</w:t>
            </w:r>
            <w:r>
              <w:rPr>
                <w:noProof/>
                <w:webHidden/>
              </w:rPr>
              <w:tab/>
            </w:r>
            <w:r>
              <w:rPr>
                <w:noProof/>
                <w:webHidden/>
              </w:rPr>
              <w:fldChar w:fldCharType="begin"/>
            </w:r>
            <w:r>
              <w:rPr>
                <w:noProof/>
                <w:webHidden/>
              </w:rPr>
              <w:instrText xml:space="preserve"> PAGEREF _Toc222228037 \h </w:instrText>
            </w:r>
            <w:r>
              <w:rPr>
                <w:noProof/>
                <w:webHidden/>
              </w:rPr>
            </w:r>
            <w:r>
              <w:rPr>
                <w:noProof/>
                <w:webHidden/>
              </w:rPr>
              <w:fldChar w:fldCharType="separate"/>
            </w:r>
            <w:r w:rsidR="00B42486">
              <w:rPr>
                <w:noProof/>
                <w:webHidden/>
              </w:rPr>
              <w:t>17</w:t>
            </w:r>
            <w:r>
              <w:rPr>
                <w:noProof/>
                <w:webHidden/>
              </w:rPr>
              <w:fldChar w:fldCharType="end"/>
            </w:r>
          </w:hyperlink>
        </w:p>
        <w:p w14:paraId="3E1C79D9" w14:textId="2549F2D1"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8" w:history="1">
            <w:r w:rsidRPr="00CF5C9B">
              <w:rPr>
                <w:rStyle w:val="Hyperlink"/>
                <w:noProof/>
              </w:rPr>
              <w:t>Notification of Safeguarding Concern</w:t>
            </w:r>
            <w:r>
              <w:rPr>
                <w:noProof/>
                <w:webHidden/>
              </w:rPr>
              <w:tab/>
            </w:r>
            <w:r>
              <w:rPr>
                <w:noProof/>
                <w:webHidden/>
              </w:rPr>
              <w:fldChar w:fldCharType="begin"/>
            </w:r>
            <w:r>
              <w:rPr>
                <w:noProof/>
                <w:webHidden/>
              </w:rPr>
              <w:instrText xml:space="preserve"> PAGEREF _Toc222228038 \h </w:instrText>
            </w:r>
            <w:r>
              <w:rPr>
                <w:noProof/>
                <w:webHidden/>
              </w:rPr>
            </w:r>
            <w:r>
              <w:rPr>
                <w:noProof/>
                <w:webHidden/>
              </w:rPr>
              <w:fldChar w:fldCharType="separate"/>
            </w:r>
            <w:r w:rsidR="00B42486">
              <w:rPr>
                <w:noProof/>
                <w:webHidden/>
              </w:rPr>
              <w:t>17</w:t>
            </w:r>
            <w:r>
              <w:rPr>
                <w:noProof/>
                <w:webHidden/>
              </w:rPr>
              <w:fldChar w:fldCharType="end"/>
            </w:r>
          </w:hyperlink>
        </w:p>
        <w:p w14:paraId="657B595D" w14:textId="74599CFE"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39" w:history="1">
            <w:r w:rsidRPr="00CF5C9B">
              <w:rPr>
                <w:rStyle w:val="Hyperlink"/>
                <w:noProof/>
              </w:rPr>
              <w:t>Purpose</w:t>
            </w:r>
            <w:r>
              <w:rPr>
                <w:noProof/>
                <w:webHidden/>
              </w:rPr>
              <w:tab/>
            </w:r>
            <w:r>
              <w:rPr>
                <w:noProof/>
                <w:webHidden/>
              </w:rPr>
              <w:fldChar w:fldCharType="begin"/>
            </w:r>
            <w:r>
              <w:rPr>
                <w:noProof/>
                <w:webHidden/>
              </w:rPr>
              <w:instrText xml:space="preserve"> PAGEREF _Toc222228039 \h </w:instrText>
            </w:r>
            <w:r>
              <w:rPr>
                <w:noProof/>
                <w:webHidden/>
              </w:rPr>
            </w:r>
            <w:r>
              <w:rPr>
                <w:noProof/>
                <w:webHidden/>
              </w:rPr>
              <w:fldChar w:fldCharType="separate"/>
            </w:r>
            <w:r w:rsidR="00B42486">
              <w:rPr>
                <w:noProof/>
                <w:webHidden/>
              </w:rPr>
              <w:t>17</w:t>
            </w:r>
            <w:r>
              <w:rPr>
                <w:noProof/>
                <w:webHidden/>
              </w:rPr>
              <w:fldChar w:fldCharType="end"/>
            </w:r>
          </w:hyperlink>
        </w:p>
        <w:p w14:paraId="48203554" w14:textId="78E0D710"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0" w:history="1">
            <w:r w:rsidRPr="00CF5C9B">
              <w:rPr>
                <w:rStyle w:val="Hyperlink"/>
                <w:noProof/>
              </w:rPr>
              <w:t>Procedure</w:t>
            </w:r>
            <w:r>
              <w:rPr>
                <w:noProof/>
                <w:webHidden/>
              </w:rPr>
              <w:tab/>
            </w:r>
            <w:r>
              <w:rPr>
                <w:noProof/>
                <w:webHidden/>
              </w:rPr>
              <w:fldChar w:fldCharType="begin"/>
            </w:r>
            <w:r>
              <w:rPr>
                <w:noProof/>
                <w:webHidden/>
              </w:rPr>
              <w:instrText xml:space="preserve"> PAGEREF _Toc222228040 \h </w:instrText>
            </w:r>
            <w:r>
              <w:rPr>
                <w:noProof/>
                <w:webHidden/>
              </w:rPr>
            </w:r>
            <w:r>
              <w:rPr>
                <w:noProof/>
                <w:webHidden/>
              </w:rPr>
              <w:fldChar w:fldCharType="separate"/>
            </w:r>
            <w:r w:rsidR="00B42486">
              <w:rPr>
                <w:noProof/>
                <w:webHidden/>
              </w:rPr>
              <w:t>18</w:t>
            </w:r>
            <w:r>
              <w:rPr>
                <w:noProof/>
                <w:webHidden/>
              </w:rPr>
              <w:fldChar w:fldCharType="end"/>
            </w:r>
          </w:hyperlink>
        </w:p>
        <w:p w14:paraId="16AAAA9D" w14:textId="0760FB8C" w:rsidR="002469AD" w:rsidRDefault="002469AD">
          <w:pPr>
            <w:pStyle w:val="TOC1"/>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1" w:history="1">
            <w:r w:rsidRPr="00CF5C9B">
              <w:rPr>
                <w:rStyle w:val="Hyperlink"/>
                <w:noProof/>
              </w:rPr>
              <w:t>Appendices</w:t>
            </w:r>
            <w:r>
              <w:rPr>
                <w:noProof/>
                <w:webHidden/>
              </w:rPr>
              <w:tab/>
            </w:r>
            <w:r>
              <w:rPr>
                <w:noProof/>
                <w:webHidden/>
              </w:rPr>
              <w:fldChar w:fldCharType="begin"/>
            </w:r>
            <w:r>
              <w:rPr>
                <w:noProof/>
                <w:webHidden/>
              </w:rPr>
              <w:instrText xml:space="preserve"> PAGEREF _Toc222228041 \h </w:instrText>
            </w:r>
            <w:r>
              <w:rPr>
                <w:noProof/>
                <w:webHidden/>
              </w:rPr>
            </w:r>
            <w:r>
              <w:rPr>
                <w:noProof/>
                <w:webHidden/>
              </w:rPr>
              <w:fldChar w:fldCharType="separate"/>
            </w:r>
            <w:r w:rsidR="00B42486">
              <w:rPr>
                <w:noProof/>
                <w:webHidden/>
              </w:rPr>
              <w:t>19</w:t>
            </w:r>
            <w:r>
              <w:rPr>
                <w:noProof/>
                <w:webHidden/>
              </w:rPr>
              <w:fldChar w:fldCharType="end"/>
            </w:r>
          </w:hyperlink>
        </w:p>
        <w:p w14:paraId="2C600D5F" w14:textId="21AC0640"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2" w:history="1">
            <w:r w:rsidRPr="00CF5C9B">
              <w:rPr>
                <w:rStyle w:val="Hyperlink"/>
                <w:noProof/>
              </w:rPr>
              <w:t>Appendix 1: Self-Assessment template</w:t>
            </w:r>
            <w:r>
              <w:rPr>
                <w:noProof/>
                <w:webHidden/>
              </w:rPr>
              <w:tab/>
            </w:r>
            <w:r>
              <w:rPr>
                <w:noProof/>
                <w:webHidden/>
              </w:rPr>
              <w:fldChar w:fldCharType="begin"/>
            </w:r>
            <w:r>
              <w:rPr>
                <w:noProof/>
                <w:webHidden/>
              </w:rPr>
              <w:instrText xml:space="preserve"> PAGEREF _Toc222228042 \h </w:instrText>
            </w:r>
            <w:r>
              <w:rPr>
                <w:noProof/>
                <w:webHidden/>
              </w:rPr>
            </w:r>
            <w:r>
              <w:rPr>
                <w:noProof/>
                <w:webHidden/>
              </w:rPr>
              <w:fldChar w:fldCharType="separate"/>
            </w:r>
            <w:r w:rsidR="00B42486">
              <w:rPr>
                <w:noProof/>
                <w:webHidden/>
              </w:rPr>
              <w:t>19</w:t>
            </w:r>
            <w:r>
              <w:rPr>
                <w:noProof/>
                <w:webHidden/>
              </w:rPr>
              <w:fldChar w:fldCharType="end"/>
            </w:r>
          </w:hyperlink>
        </w:p>
        <w:p w14:paraId="7BEDC229" w14:textId="2DA21363"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3" w:history="1">
            <w:r w:rsidRPr="00CF5C9B">
              <w:rPr>
                <w:rStyle w:val="Hyperlink"/>
                <w:noProof/>
              </w:rPr>
              <w:t>Appendix 2: Maturity Matrix</w:t>
            </w:r>
            <w:r>
              <w:rPr>
                <w:noProof/>
                <w:webHidden/>
              </w:rPr>
              <w:tab/>
            </w:r>
            <w:r>
              <w:rPr>
                <w:noProof/>
                <w:webHidden/>
              </w:rPr>
              <w:fldChar w:fldCharType="begin"/>
            </w:r>
            <w:r>
              <w:rPr>
                <w:noProof/>
                <w:webHidden/>
              </w:rPr>
              <w:instrText xml:space="preserve"> PAGEREF _Toc222228043 \h </w:instrText>
            </w:r>
            <w:r>
              <w:rPr>
                <w:noProof/>
                <w:webHidden/>
              </w:rPr>
            </w:r>
            <w:r>
              <w:rPr>
                <w:noProof/>
                <w:webHidden/>
              </w:rPr>
              <w:fldChar w:fldCharType="separate"/>
            </w:r>
            <w:r w:rsidR="00B42486">
              <w:rPr>
                <w:noProof/>
                <w:webHidden/>
              </w:rPr>
              <w:t>19</w:t>
            </w:r>
            <w:r>
              <w:rPr>
                <w:noProof/>
                <w:webHidden/>
              </w:rPr>
              <w:fldChar w:fldCharType="end"/>
            </w:r>
          </w:hyperlink>
        </w:p>
        <w:p w14:paraId="6B3E9820" w14:textId="3887D980"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4" w:history="1">
            <w:r w:rsidRPr="00CF5C9B">
              <w:rPr>
                <w:rStyle w:val="Hyperlink"/>
                <w:noProof/>
              </w:rPr>
              <w:t>Appendix 3: Inspection Flowchart</w:t>
            </w:r>
            <w:r>
              <w:rPr>
                <w:noProof/>
                <w:webHidden/>
              </w:rPr>
              <w:tab/>
            </w:r>
            <w:r>
              <w:rPr>
                <w:noProof/>
                <w:webHidden/>
              </w:rPr>
              <w:fldChar w:fldCharType="begin"/>
            </w:r>
            <w:r>
              <w:rPr>
                <w:noProof/>
                <w:webHidden/>
              </w:rPr>
              <w:instrText xml:space="preserve"> PAGEREF _Toc222228044 \h </w:instrText>
            </w:r>
            <w:r>
              <w:rPr>
                <w:noProof/>
                <w:webHidden/>
              </w:rPr>
            </w:r>
            <w:r>
              <w:rPr>
                <w:noProof/>
                <w:webHidden/>
              </w:rPr>
              <w:fldChar w:fldCharType="separate"/>
            </w:r>
            <w:r w:rsidR="00B42486">
              <w:rPr>
                <w:noProof/>
                <w:webHidden/>
              </w:rPr>
              <w:t>19</w:t>
            </w:r>
            <w:r>
              <w:rPr>
                <w:noProof/>
                <w:webHidden/>
              </w:rPr>
              <w:fldChar w:fldCharType="end"/>
            </w:r>
          </w:hyperlink>
        </w:p>
        <w:p w14:paraId="5B5EFFEE" w14:textId="4C7A7C63"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5" w:history="1">
            <w:r w:rsidRPr="00CF5C9B">
              <w:rPr>
                <w:rStyle w:val="Hyperlink"/>
                <w:noProof/>
              </w:rPr>
              <w:t>Appendix 4: Guidance for Evidence to be provided alongside Self-Assessment</w:t>
            </w:r>
            <w:r>
              <w:rPr>
                <w:noProof/>
                <w:webHidden/>
              </w:rPr>
              <w:tab/>
            </w:r>
            <w:r>
              <w:rPr>
                <w:noProof/>
                <w:webHidden/>
              </w:rPr>
              <w:fldChar w:fldCharType="begin"/>
            </w:r>
            <w:r>
              <w:rPr>
                <w:noProof/>
                <w:webHidden/>
              </w:rPr>
              <w:instrText xml:space="preserve"> PAGEREF _Toc222228045 \h </w:instrText>
            </w:r>
            <w:r>
              <w:rPr>
                <w:noProof/>
                <w:webHidden/>
              </w:rPr>
            </w:r>
            <w:r>
              <w:rPr>
                <w:noProof/>
                <w:webHidden/>
              </w:rPr>
              <w:fldChar w:fldCharType="separate"/>
            </w:r>
            <w:r w:rsidR="00B42486">
              <w:rPr>
                <w:noProof/>
                <w:webHidden/>
              </w:rPr>
              <w:t>19</w:t>
            </w:r>
            <w:r>
              <w:rPr>
                <w:noProof/>
                <w:webHidden/>
              </w:rPr>
              <w:fldChar w:fldCharType="end"/>
            </w:r>
          </w:hyperlink>
        </w:p>
        <w:p w14:paraId="668D347C" w14:textId="106CA2AC" w:rsidR="002469AD" w:rsidRDefault="002469AD">
          <w:pPr>
            <w:pStyle w:val="TOC2"/>
            <w:tabs>
              <w:tab w:val="right" w:leader="dot" w:pos="9016"/>
            </w:tabs>
            <w:rPr>
              <w:rFonts w:asciiTheme="minorHAnsi" w:eastAsiaTheme="minorEastAsia" w:hAnsiTheme="minorHAnsi" w:cstheme="minorBidi"/>
              <w:noProof/>
              <w:kern w:val="2"/>
              <w:sz w:val="24"/>
              <w:szCs w:val="24"/>
              <w:lang w:eastAsia="en-GB"/>
              <w14:ligatures w14:val="standardContextual"/>
            </w:rPr>
          </w:pPr>
          <w:hyperlink w:anchor="_Toc222228046" w:history="1">
            <w:r w:rsidRPr="00CF5C9B">
              <w:rPr>
                <w:rStyle w:val="Hyperlink"/>
                <w:noProof/>
              </w:rPr>
              <w:t>Appendix 5: Casework audit matrix</w:t>
            </w:r>
            <w:r>
              <w:rPr>
                <w:noProof/>
                <w:webHidden/>
              </w:rPr>
              <w:tab/>
            </w:r>
            <w:r>
              <w:rPr>
                <w:noProof/>
                <w:webHidden/>
              </w:rPr>
              <w:fldChar w:fldCharType="begin"/>
            </w:r>
            <w:r>
              <w:rPr>
                <w:noProof/>
                <w:webHidden/>
              </w:rPr>
              <w:instrText xml:space="preserve"> PAGEREF _Toc222228046 \h </w:instrText>
            </w:r>
            <w:r>
              <w:rPr>
                <w:noProof/>
                <w:webHidden/>
              </w:rPr>
            </w:r>
            <w:r>
              <w:rPr>
                <w:noProof/>
                <w:webHidden/>
              </w:rPr>
              <w:fldChar w:fldCharType="separate"/>
            </w:r>
            <w:r w:rsidR="00B42486">
              <w:rPr>
                <w:noProof/>
                <w:webHidden/>
              </w:rPr>
              <w:t>19</w:t>
            </w:r>
            <w:r>
              <w:rPr>
                <w:noProof/>
                <w:webHidden/>
              </w:rPr>
              <w:fldChar w:fldCharType="end"/>
            </w:r>
          </w:hyperlink>
        </w:p>
        <w:p w14:paraId="0517DBFA" w14:textId="52236FE2" w:rsidR="0065032C" w:rsidRPr="0065032C" w:rsidRDefault="0065032C" w:rsidP="0022510A">
          <w:pPr>
            <w:spacing w:line="276" w:lineRule="auto"/>
          </w:pPr>
          <w:r w:rsidRPr="0065032C">
            <w:rPr>
              <w:b/>
              <w:bCs/>
              <w:noProof/>
            </w:rPr>
            <w:fldChar w:fldCharType="end"/>
          </w:r>
        </w:p>
      </w:sdtContent>
    </w:sdt>
    <w:p w14:paraId="7F5EBE85" w14:textId="77777777" w:rsidR="0065032C" w:rsidRPr="0065032C" w:rsidRDefault="0065032C" w:rsidP="0022510A">
      <w:pPr>
        <w:tabs>
          <w:tab w:val="center" w:pos="4513"/>
          <w:tab w:val="right" w:pos="9026"/>
        </w:tabs>
        <w:spacing w:after="0" w:line="276" w:lineRule="auto"/>
        <w:rPr>
          <w:b/>
        </w:rPr>
      </w:pPr>
    </w:p>
    <w:p w14:paraId="70BFE942" w14:textId="6B0350EA" w:rsidR="00995D89" w:rsidRDefault="00995D89">
      <w:pPr>
        <w:rPr>
          <w:bCs/>
        </w:rPr>
      </w:pPr>
      <w:r>
        <w:rPr>
          <w:bCs/>
        </w:rPr>
        <w:br w:type="page"/>
      </w:r>
    </w:p>
    <w:p w14:paraId="51E1B021" w14:textId="77777777" w:rsidR="0065032C" w:rsidRPr="0065032C" w:rsidRDefault="0065032C" w:rsidP="00E9014C">
      <w:pPr>
        <w:pStyle w:val="Heading1"/>
        <w:jc w:val="both"/>
      </w:pPr>
      <w:bookmarkStart w:id="0" w:name="_Toc222228013"/>
      <w:r w:rsidRPr="0065032C">
        <w:lastRenderedPageBreak/>
        <w:t>Introduction</w:t>
      </w:r>
      <w:bookmarkEnd w:id="0"/>
    </w:p>
    <w:p w14:paraId="5A2ED261" w14:textId="0D2B266B" w:rsidR="0065032C" w:rsidRPr="0065032C" w:rsidRDefault="0065032C" w:rsidP="00E9014C">
      <w:pPr>
        <w:tabs>
          <w:tab w:val="center" w:pos="4513"/>
          <w:tab w:val="right" w:pos="9026"/>
        </w:tabs>
        <w:spacing w:line="276" w:lineRule="auto"/>
        <w:jc w:val="both"/>
        <w:rPr>
          <w:bCs/>
        </w:rPr>
      </w:pPr>
      <w:r w:rsidRPr="0065032C">
        <w:rPr>
          <w:bCs/>
        </w:rPr>
        <w:t>This framework applies to Dioceses</w:t>
      </w:r>
      <w:r w:rsidRPr="0065032C">
        <w:rPr>
          <w:bCs/>
          <w:vertAlign w:val="superscript"/>
        </w:rPr>
        <w:footnoteReference w:id="2"/>
      </w:r>
      <w:r w:rsidRPr="0065032C">
        <w:rPr>
          <w:bCs/>
        </w:rPr>
        <w:t xml:space="preserve"> in England and Wales that are </w:t>
      </w:r>
      <w:r w:rsidR="00727BD6">
        <w:rPr>
          <w:bCs/>
        </w:rPr>
        <w:t>inspected</w:t>
      </w:r>
      <w:r w:rsidRPr="0065032C">
        <w:rPr>
          <w:bCs/>
        </w:rPr>
        <w:t xml:space="preserve"> by </w:t>
      </w:r>
      <w:r w:rsidR="001C5A4B">
        <w:rPr>
          <w:bCs/>
        </w:rPr>
        <w:t xml:space="preserve">the </w:t>
      </w:r>
      <w:r w:rsidR="00F9101C" w:rsidRPr="0065032C">
        <w:rPr>
          <w:bCs/>
        </w:rPr>
        <w:t>CSSA and</w:t>
      </w:r>
      <w:r w:rsidRPr="0065032C">
        <w:rPr>
          <w:bCs/>
        </w:rPr>
        <w:t xml:space="preserve"> therefore subject to a scheduled </w:t>
      </w:r>
      <w:r w:rsidR="005B6037">
        <w:rPr>
          <w:bCs/>
        </w:rPr>
        <w:t>inspection</w:t>
      </w:r>
      <w:r w:rsidRPr="0065032C">
        <w:rPr>
          <w:bCs/>
        </w:rPr>
        <w:t xml:space="preserve"> programme against the </w:t>
      </w:r>
      <w:r w:rsidR="0065269A">
        <w:rPr>
          <w:bCs/>
        </w:rPr>
        <w:t>N</w:t>
      </w:r>
      <w:r w:rsidRPr="0065032C">
        <w:rPr>
          <w:bCs/>
        </w:rPr>
        <w:t xml:space="preserve">ational </w:t>
      </w:r>
      <w:r w:rsidR="0065269A">
        <w:rPr>
          <w:bCs/>
        </w:rPr>
        <w:t>S</w:t>
      </w:r>
      <w:r w:rsidRPr="0065032C">
        <w:rPr>
          <w:bCs/>
        </w:rPr>
        <w:t xml:space="preserve">afeguarding </w:t>
      </w:r>
      <w:r w:rsidR="0065269A">
        <w:rPr>
          <w:bCs/>
        </w:rPr>
        <w:t>S</w:t>
      </w:r>
      <w:r w:rsidRPr="0065032C">
        <w:rPr>
          <w:bCs/>
        </w:rPr>
        <w:t xml:space="preserve">tandards (a separate framework </w:t>
      </w:r>
      <w:r w:rsidR="003D5AB3">
        <w:rPr>
          <w:bCs/>
        </w:rPr>
        <w:t>applies</w:t>
      </w:r>
      <w:r w:rsidRPr="0065032C">
        <w:rPr>
          <w:bCs/>
        </w:rPr>
        <w:t xml:space="preserve"> for Religious Life Groups). </w:t>
      </w:r>
    </w:p>
    <w:p w14:paraId="3C4AD3C6" w14:textId="021F9507" w:rsidR="0065032C" w:rsidRPr="0065032C" w:rsidRDefault="0065032C" w:rsidP="00E9014C">
      <w:pPr>
        <w:spacing w:line="276" w:lineRule="auto"/>
        <w:jc w:val="both"/>
      </w:pPr>
      <w:r w:rsidRPr="0065032C">
        <w:t xml:space="preserve">Adoption of the </w:t>
      </w:r>
      <w:r w:rsidR="0065269A">
        <w:t>N</w:t>
      </w:r>
      <w:r w:rsidRPr="0065032C">
        <w:t xml:space="preserve">ational </w:t>
      </w:r>
      <w:r w:rsidR="0065269A">
        <w:t>S</w:t>
      </w:r>
      <w:r w:rsidR="00FA425D">
        <w:t xml:space="preserve">afeguarding </w:t>
      </w:r>
      <w:r w:rsidR="0065269A">
        <w:t>S</w:t>
      </w:r>
      <w:r w:rsidRPr="0065032C">
        <w:t xml:space="preserve">tandards represents the commitment of the Catholic Church in England and Wales to the ‘One Church’ approach to safeguarding, and to achieving cultural change and improved safeguarding practice throughout the </w:t>
      </w:r>
      <w:r w:rsidR="009A1453">
        <w:t>C</w:t>
      </w:r>
      <w:r w:rsidRPr="0065032C">
        <w:t xml:space="preserve">hurch. As such, it is expected that all Dioceses, Eparchies, </w:t>
      </w:r>
      <w:r w:rsidR="0049762B">
        <w:t xml:space="preserve">the </w:t>
      </w:r>
      <w:r w:rsidRPr="0065032C">
        <w:t>Ordinariate and Religious Life Groups (collectively referred to as church bodies) adopt and work toward their implementation.</w:t>
      </w:r>
    </w:p>
    <w:p w14:paraId="1DAB2CD9" w14:textId="7130DFC2" w:rsidR="0065032C" w:rsidRPr="0065032C" w:rsidRDefault="0065032C" w:rsidP="00E9014C">
      <w:pPr>
        <w:spacing w:line="276" w:lineRule="auto"/>
        <w:jc w:val="both"/>
      </w:pPr>
      <w:r w:rsidRPr="0065032C">
        <w:t xml:space="preserve">The </w:t>
      </w:r>
      <w:r w:rsidR="00237B31">
        <w:t xml:space="preserve">National Safeguarding </w:t>
      </w:r>
      <w:r w:rsidR="008933A8">
        <w:t>S</w:t>
      </w:r>
      <w:r w:rsidRPr="0065032C">
        <w:t xml:space="preserve">tandards represent the expected level of practice that is to be applied by </w:t>
      </w:r>
      <w:r w:rsidR="00F53C51">
        <w:t>C</w:t>
      </w:r>
      <w:r w:rsidRPr="0065032C">
        <w:t>hurch bodies for the purpose of safeguarding the children and adults with whom the Church has contact. There are eight standards which require church bodies to:</w:t>
      </w:r>
    </w:p>
    <w:p w14:paraId="4AE4331C"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Embed safeguarding in the Church body’s leadership, governance, ministry and culture</w:t>
      </w:r>
    </w:p>
    <w:p w14:paraId="2F898E71"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Communicate the Church’s safeguarding message</w:t>
      </w:r>
    </w:p>
    <w:p w14:paraId="4B2A53A6"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Engage with and care for those who report having been harmed</w:t>
      </w:r>
    </w:p>
    <w:p w14:paraId="31D7F5E6"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Effectively manage allegations and concerns</w:t>
      </w:r>
    </w:p>
    <w:p w14:paraId="4501564A"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Manage and support subjects of allegations and concerns (respondents)</w:t>
      </w:r>
    </w:p>
    <w:p w14:paraId="5F5837A3"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Implement robust human resource management</w:t>
      </w:r>
    </w:p>
    <w:p w14:paraId="565B517D" w14:textId="77777777" w:rsidR="0065032C" w:rsidRPr="0065032C" w:rsidRDefault="0065032C" w:rsidP="00A713AA">
      <w:pPr>
        <w:numPr>
          <w:ilvl w:val="0"/>
          <w:numId w:val="22"/>
        </w:numPr>
        <w:spacing w:after="0"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Provide and access training and support for safeguarding</w:t>
      </w:r>
    </w:p>
    <w:p w14:paraId="08520A1F" w14:textId="77777777" w:rsidR="0065032C" w:rsidRPr="0065032C" w:rsidRDefault="0065032C" w:rsidP="00E9014C">
      <w:pPr>
        <w:numPr>
          <w:ilvl w:val="0"/>
          <w:numId w:val="22"/>
        </w:numPr>
        <w:spacing w:line="276" w:lineRule="auto"/>
        <w:jc w:val="both"/>
        <w:textAlignment w:val="baseline"/>
        <w:rPr>
          <w:rFonts w:eastAsia="Times New Roman"/>
          <w:color w:val="000000" w:themeColor="text1"/>
          <w:lang w:eastAsia="en-GB"/>
        </w:rPr>
      </w:pPr>
      <w:r w:rsidRPr="0065032C">
        <w:rPr>
          <w:rFonts w:eastAsia="Times New Roman"/>
          <w:color w:val="000000" w:themeColor="text1"/>
          <w:lang w:eastAsia="en-GB"/>
        </w:rPr>
        <w:t>Quality assure compliance to continuously improve practice</w:t>
      </w:r>
    </w:p>
    <w:p w14:paraId="65E5C21E" w14:textId="77777777" w:rsidR="00ED4E65" w:rsidRDefault="00ED4E65" w:rsidP="00ED4E65"/>
    <w:p w14:paraId="4E5AF558" w14:textId="3FF2EFC9" w:rsidR="0065032C" w:rsidRPr="00186898" w:rsidRDefault="0065032C" w:rsidP="00E9014C">
      <w:pPr>
        <w:pStyle w:val="Heading1"/>
        <w:spacing w:before="0" w:after="160"/>
        <w:jc w:val="both"/>
      </w:pPr>
      <w:bookmarkStart w:id="1" w:name="_Toc222228014"/>
      <w:r w:rsidRPr="00186898">
        <w:t>Purpose</w:t>
      </w:r>
      <w:bookmarkEnd w:id="1"/>
    </w:p>
    <w:p w14:paraId="1282FFA6" w14:textId="1BB411FC" w:rsidR="0065032C" w:rsidRPr="0065032C" w:rsidRDefault="00B72BB5" w:rsidP="00E9014C">
      <w:pPr>
        <w:spacing w:line="276" w:lineRule="auto"/>
        <w:jc w:val="both"/>
        <w:rPr>
          <w:bCs/>
        </w:rPr>
      </w:pPr>
      <w:r>
        <w:rPr>
          <w:bCs/>
        </w:rPr>
        <w:t>Inspection</w:t>
      </w:r>
      <w:r w:rsidR="0065032C" w:rsidRPr="0065032C">
        <w:rPr>
          <w:bCs/>
        </w:rPr>
        <w:t xml:space="preserve"> </w:t>
      </w:r>
      <w:r w:rsidR="00270251">
        <w:rPr>
          <w:bCs/>
        </w:rPr>
        <w:t xml:space="preserve">and review </w:t>
      </w:r>
      <w:r w:rsidR="0065032C" w:rsidRPr="0065032C">
        <w:rPr>
          <w:bCs/>
        </w:rPr>
        <w:t>activity will be carried out for the purpose of:</w:t>
      </w:r>
    </w:p>
    <w:p w14:paraId="46962C24" w14:textId="3AF9777D" w:rsidR="0065032C" w:rsidRPr="0065032C" w:rsidRDefault="0065032C" w:rsidP="00E9014C">
      <w:pPr>
        <w:numPr>
          <w:ilvl w:val="0"/>
          <w:numId w:val="13"/>
        </w:numPr>
        <w:spacing w:line="276" w:lineRule="auto"/>
        <w:contextualSpacing/>
        <w:jc w:val="both"/>
        <w:rPr>
          <w:bCs/>
        </w:rPr>
      </w:pPr>
      <w:r w:rsidRPr="0065032C">
        <w:rPr>
          <w:rFonts w:eastAsia="Times New Roman"/>
        </w:rPr>
        <w:t xml:space="preserve">Exercising oversight and ensuring that the Diocese has suitable safeguarding procedures in place and that those procedures are being complied with to meet the </w:t>
      </w:r>
      <w:r w:rsidR="00907997">
        <w:rPr>
          <w:rFonts w:eastAsia="Times New Roman"/>
        </w:rPr>
        <w:t xml:space="preserve">National </w:t>
      </w:r>
      <w:r w:rsidRPr="0065032C">
        <w:rPr>
          <w:rFonts w:eastAsia="Times New Roman"/>
        </w:rPr>
        <w:t xml:space="preserve">Safeguarding </w:t>
      </w:r>
      <w:proofErr w:type="gramStart"/>
      <w:r w:rsidRPr="0065032C">
        <w:rPr>
          <w:rFonts w:eastAsia="Times New Roman"/>
        </w:rPr>
        <w:t>Standards</w:t>
      </w:r>
      <w:r w:rsidRPr="0065032C">
        <w:rPr>
          <w:bCs/>
        </w:rPr>
        <w:t>;</w:t>
      </w:r>
      <w:proofErr w:type="gramEnd"/>
    </w:p>
    <w:p w14:paraId="0A283AB2" w14:textId="0D5F7536" w:rsidR="0065032C" w:rsidRPr="00BF66EC" w:rsidRDefault="001D6F55" w:rsidP="00E9014C">
      <w:pPr>
        <w:numPr>
          <w:ilvl w:val="0"/>
          <w:numId w:val="13"/>
        </w:numPr>
        <w:spacing w:line="276" w:lineRule="auto"/>
        <w:contextualSpacing/>
        <w:jc w:val="both"/>
        <w:rPr>
          <w:bCs/>
        </w:rPr>
      </w:pPr>
      <w:r>
        <w:rPr>
          <w:rFonts w:eastAsia="Times New Roman"/>
        </w:rPr>
        <w:t>C</w:t>
      </w:r>
      <w:r w:rsidR="0065032C" w:rsidRPr="0065032C">
        <w:rPr>
          <w:rFonts w:eastAsia="Times New Roman"/>
        </w:rPr>
        <w:t xml:space="preserve">hecking that the relevant safeguarding statutory requirements, including the </w:t>
      </w:r>
      <w:r w:rsidR="00567394">
        <w:rPr>
          <w:rFonts w:eastAsia="Times New Roman"/>
        </w:rPr>
        <w:t>m</w:t>
      </w:r>
      <w:r w:rsidR="0065032C" w:rsidRPr="0065032C">
        <w:rPr>
          <w:rFonts w:eastAsia="Times New Roman"/>
        </w:rPr>
        <w:t xml:space="preserve">andatory </w:t>
      </w:r>
      <w:r w:rsidR="00567394">
        <w:rPr>
          <w:rFonts w:eastAsia="Times New Roman"/>
        </w:rPr>
        <w:t>r</w:t>
      </w:r>
      <w:r w:rsidR="0065032C" w:rsidRPr="0065032C">
        <w:rPr>
          <w:rFonts w:eastAsia="Times New Roman"/>
        </w:rPr>
        <w:t>equirements</w:t>
      </w:r>
      <w:r w:rsidR="0065032C" w:rsidRPr="0065032C">
        <w:rPr>
          <w:rFonts w:eastAsia="Times New Roman"/>
          <w:vertAlign w:val="superscript"/>
        </w:rPr>
        <w:footnoteReference w:id="3"/>
      </w:r>
      <w:r w:rsidR="0065032C" w:rsidRPr="0065032C">
        <w:rPr>
          <w:rFonts w:eastAsia="Times New Roman"/>
        </w:rPr>
        <w:t xml:space="preserve">, are </w:t>
      </w:r>
      <w:proofErr w:type="gramStart"/>
      <w:r w:rsidR="0065032C" w:rsidRPr="0065032C">
        <w:rPr>
          <w:rFonts w:eastAsia="Times New Roman"/>
        </w:rPr>
        <w:t>met;</w:t>
      </w:r>
      <w:proofErr w:type="gramEnd"/>
    </w:p>
    <w:p w14:paraId="69438F40" w14:textId="24B72E81" w:rsidR="00BF66EC" w:rsidRPr="0065032C" w:rsidRDefault="00BF66EC" w:rsidP="00E9014C">
      <w:pPr>
        <w:numPr>
          <w:ilvl w:val="0"/>
          <w:numId w:val="13"/>
        </w:numPr>
        <w:spacing w:line="276" w:lineRule="auto"/>
        <w:contextualSpacing/>
        <w:jc w:val="both"/>
        <w:rPr>
          <w:bCs/>
        </w:rPr>
      </w:pPr>
      <w:r>
        <w:rPr>
          <w:rFonts w:eastAsia="Times New Roman"/>
        </w:rPr>
        <w:lastRenderedPageBreak/>
        <w:t xml:space="preserve">Assessing the </w:t>
      </w:r>
      <w:r w:rsidR="009456B8">
        <w:rPr>
          <w:rFonts w:eastAsia="Times New Roman"/>
        </w:rPr>
        <w:t xml:space="preserve">quality of </w:t>
      </w:r>
      <w:proofErr w:type="gramStart"/>
      <w:r w:rsidR="009456B8">
        <w:rPr>
          <w:rFonts w:eastAsia="Times New Roman"/>
        </w:rPr>
        <w:t>practice;</w:t>
      </w:r>
      <w:proofErr w:type="gramEnd"/>
    </w:p>
    <w:p w14:paraId="44607B6E" w14:textId="36249426" w:rsidR="0065032C" w:rsidRPr="0065032C" w:rsidRDefault="0065032C" w:rsidP="00E9014C">
      <w:pPr>
        <w:numPr>
          <w:ilvl w:val="0"/>
          <w:numId w:val="13"/>
        </w:numPr>
        <w:spacing w:line="276" w:lineRule="auto"/>
        <w:contextualSpacing/>
        <w:jc w:val="both"/>
        <w:rPr>
          <w:bCs/>
        </w:rPr>
      </w:pPr>
      <w:r w:rsidRPr="0065032C">
        <w:rPr>
          <w:bCs/>
        </w:rPr>
        <w:t>Identifying and sharing effective practice;</w:t>
      </w:r>
      <w:r w:rsidR="00DA40AA">
        <w:rPr>
          <w:bCs/>
        </w:rPr>
        <w:t xml:space="preserve"> and</w:t>
      </w:r>
      <w:r w:rsidRPr="0065032C">
        <w:rPr>
          <w:bCs/>
        </w:rPr>
        <w:t xml:space="preserve"> </w:t>
      </w:r>
    </w:p>
    <w:p w14:paraId="446C10B7" w14:textId="29657BF3" w:rsidR="0065032C" w:rsidRPr="0065032C" w:rsidRDefault="0065032C" w:rsidP="00E9014C">
      <w:pPr>
        <w:numPr>
          <w:ilvl w:val="0"/>
          <w:numId w:val="13"/>
        </w:numPr>
        <w:spacing w:line="276" w:lineRule="auto"/>
        <w:contextualSpacing/>
        <w:jc w:val="both"/>
        <w:rPr>
          <w:bCs/>
        </w:rPr>
      </w:pPr>
      <w:r w:rsidRPr="0065032C">
        <w:rPr>
          <w:bCs/>
        </w:rPr>
        <w:t xml:space="preserve">Identifying </w:t>
      </w:r>
      <w:r w:rsidR="001B22DF">
        <w:rPr>
          <w:bCs/>
        </w:rPr>
        <w:t>areas</w:t>
      </w:r>
      <w:r w:rsidRPr="0065032C">
        <w:rPr>
          <w:bCs/>
        </w:rPr>
        <w:t xml:space="preserve"> for </w:t>
      </w:r>
      <w:proofErr w:type="gramStart"/>
      <w:r w:rsidRPr="0065032C">
        <w:rPr>
          <w:bCs/>
        </w:rPr>
        <w:t>development;</w:t>
      </w:r>
      <w:proofErr w:type="gramEnd"/>
      <w:r w:rsidRPr="0065032C">
        <w:rPr>
          <w:bCs/>
        </w:rPr>
        <w:t xml:space="preserve"> </w:t>
      </w:r>
    </w:p>
    <w:p w14:paraId="00CA0996" w14:textId="77777777" w:rsidR="0065032C" w:rsidRPr="0065032C" w:rsidRDefault="0065032C" w:rsidP="00E9014C">
      <w:pPr>
        <w:spacing w:line="276" w:lineRule="auto"/>
        <w:ind w:left="720"/>
        <w:contextualSpacing/>
        <w:jc w:val="both"/>
        <w:rPr>
          <w:bCs/>
        </w:rPr>
      </w:pPr>
    </w:p>
    <w:p w14:paraId="61DE6F72" w14:textId="4032C1CF" w:rsidR="0065032C" w:rsidRPr="0065032C" w:rsidRDefault="00070600" w:rsidP="00E9014C">
      <w:pPr>
        <w:spacing w:line="276" w:lineRule="auto"/>
        <w:jc w:val="both"/>
      </w:pPr>
      <w:r>
        <w:t>Inspection</w:t>
      </w:r>
      <w:r w:rsidR="0065032C" w:rsidRPr="0065032C">
        <w:t xml:space="preserve"> activity will measure the quality of practice and compliance against the </w:t>
      </w:r>
      <w:r w:rsidR="00BF66EC">
        <w:t>National Safeguarding Standards</w:t>
      </w:r>
      <w:r w:rsidR="0065032C" w:rsidRPr="0065032C">
        <w:t xml:space="preserve"> with the aim of improving safeguarding delivery. </w:t>
      </w:r>
    </w:p>
    <w:p w14:paraId="2D664BD9" w14:textId="27863334" w:rsidR="0065032C" w:rsidRPr="0065032C" w:rsidRDefault="0065032C" w:rsidP="00E9014C">
      <w:pPr>
        <w:spacing w:line="276" w:lineRule="auto"/>
        <w:jc w:val="both"/>
      </w:pPr>
      <w:r w:rsidRPr="0065032C">
        <w:t xml:space="preserve">The </w:t>
      </w:r>
      <w:r w:rsidR="00070600">
        <w:t>quality assurance</w:t>
      </w:r>
      <w:r w:rsidRPr="0065032C">
        <w:t xml:space="preserve"> team will carry </w:t>
      </w:r>
      <w:r w:rsidR="000A073E">
        <w:t xml:space="preserve">out </w:t>
      </w:r>
      <w:r w:rsidRPr="0065032C">
        <w:t>activity that:</w:t>
      </w:r>
    </w:p>
    <w:p w14:paraId="48788432" w14:textId="77777777" w:rsidR="0065032C" w:rsidRPr="0065032C" w:rsidRDefault="0065032C" w:rsidP="00E9014C">
      <w:pPr>
        <w:numPr>
          <w:ilvl w:val="0"/>
          <w:numId w:val="20"/>
        </w:numPr>
        <w:spacing w:line="276" w:lineRule="auto"/>
        <w:contextualSpacing/>
        <w:jc w:val="both"/>
      </w:pPr>
      <w:r w:rsidRPr="0065032C">
        <w:t xml:space="preserve">Is evidence informed: </w:t>
      </w:r>
      <w:proofErr w:type="gramStart"/>
      <w:r w:rsidRPr="0065032C">
        <w:t>all of</w:t>
      </w:r>
      <w:proofErr w:type="gramEnd"/>
      <w:r w:rsidRPr="0065032C">
        <w:t xml:space="preserve"> our work will be evidence-</w:t>
      </w:r>
      <w:proofErr w:type="gramStart"/>
      <w:r w:rsidRPr="0065032C">
        <w:t>led</w:t>
      </w:r>
      <w:proofErr w:type="gramEnd"/>
      <w:r w:rsidRPr="0065032C">
        <w:t xml:space="preserve"> and we will work to ensure that our intelligence, evaluation tools and framework are valid and </w:t>
      </w:r>
      <w:proofErr w:type="gramStart"/>
      <w:r w:rsidRPr="0065032C">
        <w:t>reliable;</w:t>
      </w:r>
      <w:proofErr w:type="gramEnd"/>
    </w:p>
    <w:p w14:paraId="52744D20" w14:textId="72855A84" w:rsidR="0065032C" w:rsidRPr="0065032C" w:rsidRDefault="0065032C" w:rsidP="00E9014C">
      <w:pPr>
        <w:numPr>
          <w:ilvl w:val="0"/>
          <w:numId w:val="20"/>
        </w:numPr>
        <w:spacing w:line="276" w:lineRule="auto"/>
        <w:contextualSpacing/>
        <w:jc w:val="both"/>
      </w:pPr>
      <w:r w:rsidRPr="0065032C">
        <w:t xml:space="preserve">Is responsible: we will be consistent in our expectations, we will be inclusive and fair, and our findings </w:t>
      </w:r>
      <w:r w:rsidR="00502591">
        <w:t xml:space="preserve">will be </w:t>
      </w:r>
      <w:r w:rsidRPr="0065032C">
        <w:t xml:space="preserve">strength based and </w:t>
      </w:r>
      <w:proofErr w:type="gramStart"/>
      <w:r w:rsidRPr="0065032C">
        <w:t>balanced;</w:t>
      </w:r>
      <w:proofErr w:type="gramEnd"/>
    </w:p>
    <w:p w14:paraId="5E9EE866" w14:textId="77777777" w:rsidR="00036C80" w:rsidRDefault="0065032C" w:rsidP="00E9014C">
      <w:pPr>
        <w:numPr>
          <w:ilvl w:val="0"/>
          <w:numId w:val="20"/>
        </w:numPr>
        <w:spacing w:line="276" w:lineRule="auto"/>
        <w:contextualSpacing/>
        <w:jc w:val="both"/>
      </w:pPr>
      <w:r w:rsidRPr="0065032C">
        <w:t xml:space="preserve">Is focused: we will focus on the things that matter in ensuring good safeguarding practice is in </w:t>
      </w:r>
      <w:proofErr w:type="gramStart"/>
      <w:r w:rsidRPr="0065032C">
        <w:t>place;</w:t>
      </w:r>
      <w:proofErr w:type="gramEnd"/>
      <w:r w:rsidR="004631F9">
        <w:t xml:space="preserve"> </w:t>
      </w:r>
    </w:p>
    <w:p w14:paraId="52BFB218" w14:textId="46607ED5" w:rsidR="0065032C" w:rsidRPr="0065032C" w:rsidRDefault="00F472C5" w:rsidP="00E9014C">
      <w:pPr>
        <w:numPr>
          <w:ilvl w:val="0"/>
          <w:numId w:val="20"/>
        </w:numPr>
        <w:spacing w:line="276" w:lineRule="auto"/>
        <w:contextualSpacing/>
        <w:jc w:val="both"/>
      </w:pPr>
      <w:r>
        <w:t xml:space="preserve">Is risk-based: we will be aware of and responsive to risk in deciding </w:t>
      </w:r>
      <w:r w:rsidR="00426494">
        <w:t>where to concentrate ou</w:t>
      </w:r>
      <w:r w:rsidR="00E76268">
        <w:t>r</w:t>
      </w:r>
      <w:r w:rsidR="00426494">
        <w:t xml:space="preserve"> attention; </w:t>
      </w:r>
      <w:r w:rsidR="004631F9">
        <w:t>and</w:t>
      </w:r>
    </w:p>
    <w:p w14:paraId="1F202B05" w14:textId="4AE5DC07" w:rsidR="0065032C" w:rsidRDefault="0065032C" w:rsidP="00E9014C">
      <w:pPr>
        <w:numPr>
          <w:ilvl w:val="0"/>
          <w:numId w:val="20"/>
        </w:numPr>
        <w:spacing w:line="276" w:lineRule="auto"/>
        <w:contextualSpacing/>
        <w:jc w:val="both"/>
      </w:pPr>
      <w:r w:rsidRPr="0065032C">
        <w:t>Will ‘close the loop’: we will</w:t>
      </w:r>
      <w:r w:rsidRPr="0065032C">
        <w:rPr>
          <w:b/>
          <w:bCs/>
        </w:rPr>
        <w:t xml:space="preserve"> </w:t>
      </w:r>
      <w:r w:rsidRPr="0065032C">
        <w:t xml:space="preserve">highlight, celebrate and share good practice; we will support the learning from </w:t>
      </w:r>
      <w:r w:rsidR="00F42B55">
        <w:t>inspection</w:t>
      </w:r>
      <w:r w:rsidRPr="0065032C">
        <w:t xml:space="preserve"> and evaluate its impact over time in the church bodies that we </w:t>
      </w:r>
      <w:r w:rsidR="00F42B55">
        <w:t>inspect</w:t>
      </w:r>
      <w:r w:rsidRPr="0065032C">
        <w:t xml:space="preserve">. We will encourage the use of </w:t>
      </w:r>
      <w:r w:rsidR="009724CF">
        <w:t>inspection</w:t>
      </w:r>
      <w:r w:rsidRPr="0065032C">
        <w:t xml:space="preserve"> outcomes to inform practice development and improvement work.</w:t>
      </w:r>
    </w:p>
    <w:p w14:paraId="558EACF9" w14:textId="77777777" w:rsidR="00912160" w:rsidRPr="0065032C" w:rsidRDefault="00912160" w:rsidP="00E9014C">
      <w:pPr>
        <w:spacing w:line="276" w:lineRule="auto"/>
        <w:ind w:left="720"/>
        <w:contextualSpacing/>
        <w:jc w:val="both"/>
      </w:pPr>
    </w:p>
    <w:p w14:paraId="301F32AA" w14:textId="1A053968" w:rsidR="0065032C" w:rsidRDefault="0065032C" w:rsidP="00E9014C">
      <w:pPr>
        <w:spacing w:line="276" w:lineRule="auto"/>
        <w:jc w:val="both"/>
      </w:pPr>
      <w:r w:rsidRPr="0065032C">
        <w:t xml:space="preserve">Performance and compliance indicators alone cannot provide the necessary information to determine </w:t>
      </w:r>
      <w:r w:rsidRPr="0065032C">
        <w:rPr>
          <w:i/>
        </w:rPr>
        <w:t>quality</w:t>
      </w:r>
      <w:r w:rsidRPr="0065032C">
        <w:t xml:space="preserve"> of practice, which</w:t>
      </w:r>
      <w:r w:rsidR="007B1FF6">
        <w:t xml:space="preserve"> the</w:t>
      </w:r>
      <w:r w:rsidRPr="0065032C">
        <w:t xml:space="preserve"> CSSA </w:t>
      </w:r>
      <w:r w:rsidR="009724CF">
        <w:t>inspections</w:t>
      </w:r>
      <w:r w:rsidRPr="0065032C">
        <w:t xml:space="preserve"> will aim to capture. The </w:t>
      </w:r>
      <w:r w:rsidR="002C4A95">
        <w:t>inspection</w:t>
      </w:r>
      <w:r w:rsidRPr="0065032C">
        <w:t xml:space="preserve"> process will focus on supporting </w:t>
      </w:r>
      <w:r w:rsidR="009101B9">
        <w:t xml:space="preserve">continuous </w:t>
      </w:r>
      <w:r w:rsidRPr="0065032C">
        <w:t xml:space="preserve">improvement, rather than </w:t>
      </w:r>
      <w:r w:rsidR="00F45EBC">
        <w:t xml:space="preserve">simply achieving </w:t>
      </w:r>
      <w:r w:rsidR="00907A48">
        <w:t>a level of compliance</w:t>
      </w:r>
      <w:r w:rsidRPr="0065032C">
        <w:t xml:space="preserve">.  It is </w:t>
      </w:r>
      <w:r w:rsidR="00814908">
        <w:t xml:space="preserve">expected that </w:t>
      </w:r>
      <w:r w:rsidR="00975EB3">
        <w:t>D</w:t>
      </w:r>
      <w:r w:rsidR="00814908">
        <w:t xml:space="preserve">ioceses will </w:t>
      </w:r>
      <w:r w:rsidR="0000117D">
        <w:t>develop in differing ways and a</w:t>
      </w:r>
      <w:r w:rsidR="00462998">
        <w:t>t varying pace</w:t>
      </w:r>
      <w:r w:rsidR="00172E12">
        <w:t>s</w:t>
      </w:r>
      <w:r w:rsidR="00462998">
        <w:t xml:space="preserve">, according to their circumstances. </w:t>
      </w:r>
      <w:r w:rsidR="002C4A95">
        <w:t>Inspections</w:t>
      </w:r>
      <w:r w:rsidR="005C06D0">
        <w:t xml:space="preserve"> will therefore seek to continually drive forward practice</w:t>
      </w:r>
      <w:r w:rsidR="003D7BEC">
        <w:t xml:space="preserve"> to support excellence in all eight National Safeguarding Standards</w:t>
      </w:r>
      <w:r w:rsidRPr="0065032C">
        <w:t xml:space="preserve">. </w:t>
      </w:r>
    </w:p>
    <w:p w14:paraId="5689266A" w14:textId="77777777" w:rsidR="00ED4E65" w:rsidRPr="0065032C" w:rsidRDefault="00ED4E65" w:rsidP="00E9014C">
      <w:pPr>
        <w:spacing w:line="276" w:lineRule="auto"/>
        <w:jc w:val="both"/>
      </w:pPr>
    </w:p>
    <w:p w14:paraId="4C96B74B" w14:textId="1A039B49" w:rsidR="00306204" w:rsidRDefault="00FF01CD" w:rsidP="00E9014C">
      <w:pPr>
        <w:pStyle w:val="Heading1"/>
        <w:spacing w:before="0" w:after="160"/>
        <w:jc w:val="both"/>
      </w:pPr>
      <w:bookmarkStart w:id="2" w:name="_Toc222228015"/>
      <w:r>
        <w:t>Inspection</w:t>
      </w:r>
      <w:r w:rsidR="00197173">
        <w:t>s and Wellbeing</w:t>
      </w:r>
      <w:bookmarkEnd w:id="2"/>
    </w:p>
    <w:p w14:paraId="781B171B" w14:textId="46E7957B" w:rsidR="00306204" w:rsidRDefault="00775FC4" w:rsidP="00E9014C">
      <w:pPr>
        <w:spacing w:line="276" w:lineRule="auto"/>
        <w:jc w:val="both"/>
      </w:pPr>
      <w:r>
        <w:t xml:space="preserve">At </w:t>
      </w:r>
      <w:r w:rsidR="009E3FF2">
        <w:t xml:space="preserve">the </w:t>
      </w:r>
      <w:r>
        <w:t xml:space="preserve">CSSA, we recognise that </w:t>
      </w:r>
      <w:r w:rsidR="00FF01CD">
        <w:t>inspections</w:t>
      </w:r>
      <w:r w:rsidR="006464CA">
        <w:t xml:space="preserve"> can be stressful and time-consuming </w:t>
      </w:r>
      <w:r w:rsidR="007E56AE">
        <w:t>process</w:t>
      </w:r>
      <w:r w:rsidR="00B2166D">
        <w:t>e</w:t>
      </w:r>
      <w:r w:rsidR="0067207A">
        <w:t xml:space="preserve">s, particularly for those who feel that they have a personal stake in the outcome. </w:t>
      </w:r>
      <w:r w:rsidR="00E85479">
        <w:t>We make no apology for the rigo</w:t>
      </w:r>
      <w:r w:rsidR="00B95B0D">
        <w:t>u</w:t>
      </w:r>
      <w:r w:rsidR="00E85479">
        <w:t xml:space="preserve">r of our </w:t>
      </w:r>
      <w:proofErr w:type="gramStart"/>
      <w:r w:rsidR="00E85479">
        <w:t>process</w:t>
      </w:r>
      <w:r w:rsidR="00E9494B">
        <w:t>, but</w:t>
      </w:r>
      <w:proofErr w:type="gramEnd"/>
      <w:r w:rsidR="00E9494B">
        <w:t xml:space="preserve"> do want to work with </w:t>
      </w:r>
      <w:r w:rsidR="00B46245">
        <w:t>D</w:t>
      </w:r>
      <w:r w:rsidR="00B067D0">
        <w:t xml:space="preserve">ioceses to ensure that </w:t>
      </w:r>
      <w:r w:rsidR="00066BA1">
        <w:t xml:space="preserve">all appropriate measures are taken to support </w:t>
      </w:r>
      <w:r w:rsidR="00235465">
        <w:t xml:space="preserve">those involved and to enable them to achieve </w:t>
      </w:r>
      <w:r w:rsidR="007B0C01">
        <w:t>a result that</w:t>
      </w:r>
      <w:r w:rsidR="00911AE8">
        <w:t xml:space="preserve"> fairly reflects the </w:t>
      </w:r>
      <w:r w:rsidR="00B46245">
        <w:t>D</w:t>
      </w:r>
      <w:r w:rsidR="00911AE8">
        <w:t>iocese’s position</w:t>
      </w:r>
      <w:r w:rsidR="00302BF9">
        <w:t xml:space="preserve">. </w:t>
      </w:r>
      <w:r w:rsidR="00575003">
        <w:t>We</w:t>
      </w:r>
      <w:r w:rsidR="00274953">
        <w:t xml:space="preserve"> will always </w:t>
      </w:r>
      <w:r w:rsidR="00D32147">
        <w:t>listen to</w:t>
      </w:r>
      <w:r w:rsidR="00274953">
        <w:t xml:space="preserve"> </w:t>
      </w:r>
      <w:r w:rsidR="00F20C5A">
        <w:t xml:space="preserve">requests for amendments to the </w:t>
      </w:r>
      <w:r w:rsidR="00FF01CD">
        <w:t xml:space="preserve">inspection </w:t>
      </w:r>
      <w:r w:rsidR="00F20C5A">
        <w:t>process made on this basis with a sympathet</w:t>
      </w:r>
      <w:r w:rsidR="00B6000D">
        <w:t>ic ear</w:t>
      </w:r>
      <w:r w:rsidR="008978C6">
        <w:t xml:space="preserve">. In turn, we expect </w:t>
      </w:r>
      <w:r w:rsidR="00B46245">
        <w:t>D</w:t>
      </w:r>
      <w:r w:rsidR="008978C6">
        <w:t xml:space="preserve">ioceses to </w:t>
      </w:r>
      <w:r w:rsidR="00FA183F">
        <w:t xml:space="preserve">fully support their safeguarding teams and others involved in the </w:t>
      </w:r>
      <w:r w:rsidR="009B785A">
        <w:lastRenderedPageBreak/>
        <w:t>inspection</w:t>
      </w:r>
      <w:r w:rsidR="002812B2">
        <w:t xml:space="preserve">, particularly through ensuring that sufficient time is made available to enable them to complete </w:t>
      </w:r>
      <w:r w:rsidR="009B785A">
        <w:t xml:space="preserve">inspection </w:t>
      </w:r>
      <w:r w:rsidR="002812B2">
        <w:t xml:space="preserve">tasks </w:t>
      </w:r>
      <w:r w:rsidR="00A3026A">
        <w:t xml:space="preserve">alongside </w:t>
      </w:r>
      <w:r w:rsidR="00764621">
        <w:t xml:space="preserve">their </w:t>
      </w:r>
      <w:r w:rsidR="00A3026A">
        <w:t>day-to-day responsibilities.</w:t>
      </w:r>
      <w:r w:rsidR="00B067D0">
        <w:t xml:space="preserve"> </w:t>
      </w:r>
    </w:p>
    <w:p w14:paraId="2D65F4D2" w14:textId="77777777" w:rsidR="00292304" w:rsidRDefault="00292304" w:rsidP="00E9014C">
      <w:pPr>
        <w:spacing w:line="276" w:lineRule="auto"/>
        <w:jc w:val="both"/>
      </w:pPr>
    </w:p>
    <w:p w14:paraId="7E5B250F" w14:textId="106177B1" w:rsidR="00C820E5" w:rsidRDefault="009E3FF2" w:rsidP="00E9014C">
      <w:pPr>
        <w:pStyle w:val="Heading1"/>
        <w:spacing w:before="0" w:after="160"/>
        <w:jc w:val="both"/>
      </w:pPr>
      <w:bookmarkStart w:id="3" w:name="_Toc222228016"/>
      <w:r>
        <w:t xml:space="preserve">The </w:t>
      </w:r>
      <w:r w:rsidR="00C820E5">
        <w:t xml:space="preserve">CSSA Diocesan </w:t>
      </w:r>
      <w:r w:rsidR="00D168F2">
        <w:t xml:space="preserve">Inspection </w:t>
      </w:r>
      <w:r w:rsidR="00C820E5">
        <w:t>Programme 2025-2028</w:t>
      </w:r>
      <w:bookmarkEnd w:id="3"/>
    </w:p>
    <w:p w14:paraId="3B98E791" w14:textId="08B5FC05" w:rsidR="00C820E5" w:rsidRDefault="00C962A9" w:rsidP="00E9014C">
      <w:pPr>
        <w:spacing w:line="276" w:lineRule="auto"/>
        <w:jc w:val="both"/>
      </w:pPr>
      <w:proofErr w:type="gramStart"/>
      <w:r>
        <w:t>Subsequent to</w:t>
      </w:r>
      <w:proofErr w:type="gramEnd"/>
      <w:r>
        <w:t xml:space="preserve"> the</w:t>
      </w:r>
      <w:r w:rsidR="00EB602C">
        <w:t xml:space="preserve"> complet</w:t>
      </w:r>
      <w:r>
        <w:t>ion</w:t>
      </w:r>
      <w:r w:rsidR="00C3381D">
        <w:t xml:space="preserve"> of </w:t>
      </w:r>
      <w:r w:rsidR="00EB602C">
        <w:t xml:space="preserve">baseline audits of all </w:t>
      </w:r>
      <w:r w:rsidR="0080307E">
        <w:t>D</w:t>
      </w:r>
      <w:r w:rsidR="00795142">
        <w:t>iocese</w:t>
      </w:r>
      <w:r w:rsidR="00B84B8E">
        <w:t>s</w:t>
      </w:r>
      <w:r w:rsidR="00795142">
        <w:t xml:space="preserve"> between </w:t>
      </w:r>
      <w:r w:rsidR="00434E7D">
        <w:t>2022 and 2024</w:t>
      </w:r>
      <w:r w:rsidR="009E5667">
        <w:t xml:space="preserve">, </w:t>
      </w:r>
      <w:r w:rsidR="00307480">
        <w:t xml:space="preserve">the </w:t>
      </w:r>
      <w:r w:rsidR="009E5667">
        <w:t xml:space="preserve">CSSA will </w:t>
      </w:r>
      <w:r w:rsidR="001E125F">
        <w:t>undertake a</w:t>
      </w:r>
      <w:r w:rsidR="00D168F2">
        <w:t>n</w:t>
      </w:r>
      <w:r w:rsidR="001E125F">
        <w:t xml:space="preserve"> </w:t>
      </w:r>
      <w:r w:rsidR="00D168F2">
        <w:t xml:space="preserve">inspection </w:t>
      </w:r>
      <w:r w:rsidR="006B7F59">
        <w:t xml:space="preserve">programme, running from 2025 until early 2028. </w:t>
      </w:r>
      <w:r w:rsidR="00A1413E">
        <w:t>I</w:t>
      </w:r>
      <w:r w:rsidR="00D168F2">
        <w:t>nspection</w:t>
      </w:r>
      <w:r w:rsidR="00761277">
        <w:t xml:space="preserve">s will be </w:t>
      </w:r>
      <w:r w:rsidR="00027CAA">
        <w:t xml:space="preserve">scheduled </w:t>
      </w:r>
      <w:proofErr w:type="gramStart"/>
      <w:r w:rsidR="00027CAA">
        <w:t>on the basis of</w:t>
      </w:r>
      <w:proofErr w:type="gramEnd"/>
      <w:r w:rsidR="00027CAA">
        <w:t xml:space="preserve"> risk, </w:t>
      </w:r>
      <w:r w:rsidR="00D64C48">
        <w:t>with the primary determinative factor</w:t>
      </w:r>
      <w:r w:rsidR="003D1E4D">
        <w:t>s</w:t>
      </w:r>
      <w:r w:rsidR="00D64C48">
        <w:t xml:space="preserve"> being </w:t>
      </w:r>
      <w:r w:rsidR="003D1E4D">
        <w:t xml:space="preserve">the </w:t>
      </w:r>
      <w:r w:rsidR="00D64C48">
        <w:t xml:space="preserve">baseline audit </w:t>
      </w:r>
      <w:r w:rsidR="003D1E4D">
        <w:t xml:space="preserve">date and </w:t>
      </w:r>
      <w:r w:rsidR="00D64C48">
        <w:t>grading</w:t>
      </w:r>
      <w:r w:rsidR="00B84B8E">
        <w:t>.</w:t>
      </w:r>
      <w:r w:rsidR="008473E9">
        <w:t xml:space="preserve"> </w:t>
      </w:r>
      <w:r w:rsidR="00A1413E">
        <w:t>Inspection</w:t>
      </w:r>
      <w:r w:rsidR="008473E9">
        <w:t xml:space="preserve">s will be </w:t>
      </w:r>
      <w:r w:rsidR="008A1079">
        <w:t xml:space="preserve">completed according to a pre-determined schedule. While this will mean that </w:t>
      </w:r>
      <w:r w:rsidR="00EE531E">
        <w:t xml:space="preserve">dioceses are aware of their approximate </w:t>
      </w:r>
      <w:r w:rsidR="00A1413E">
        <w:t xml:space="preserve">inspection </w:t>
      </w:r>
      <w:r w:rsidR="00EE531E">
        <w:t xml:space="preserve">date sometime in advance, the CSSA does reserve the right to bring an </w:t>
      </w:r>
      <w:r w:rsidR="00A1413E">
        <w:t xml:space="preserve">inspection </w:t>
      </w:r>
      <w:r w:rsidR="00EE531E">
        <w:t>forward</w:t>
      </w:r>
      <w:r w:rsidR="00FE7A8D">
        <w:t xml:space="preserve"> (or undertake an unscheduled safeguarding review) should information emerge that is indicative of an increased risk.</w:t>
      </w:r>
    </w:p>
    <w:p w14:paraId="20286640" w14:textId="21DB9F92" w:rsidR="00906E71" w:rsidRDefault="00356E94" w:rsidP="00E9014C">
      <w:pPr>
        <w:spacing w:line="276" w:lineRule="auto"/>
        <w:jc w:val="both"/>
      </w:pPr>
      <w:r>
        <w:t xml:space="preserve">The change of language from audit to inspection represents </w:t>
      </w:r>
      <w:r w:rsidR="00753814">
        <w:t xml:space="preserve">a deliberate shift </w:t>
      </w:r>
      <w:r w:rsidR="00A11DCA">
        <w:t>in focus from compliance to quality of practice</w:t>
      </w:r>
      <w:r w:rsidR="00C33582">
        <w:t xml:space="preserve"> and how the Diocese seeks to continually </w:t>
      </w:r>
      <w:r w:rsidR="003A731F">
        <w:t xml:space="preserve">improve its safeguarding arrangements. </w:t>
      </w:r>
      <w:r w:rsidR="00D955FA">
        <w:t>This reflects</w:t>
      </w:r>
      <w:r w:rsidR="000A6A1B">
        <w:t xml:space="preserve"> the findings of baseline audits, which identified that </w:t>
      </w:r>
      <w:r w:rsidR="003403ED">
        <w:t>D</w:t>
      </w:r>
      <w:r w:rsidR="000A6A1B">
        <w:t xml:space="preserve">ioceses had, by and large, </w:t>
      </w:r>
      <w:r w:rsidR="00CA7CAF">
        <w:t>established appropriate governance and policy frameworks for safeguarding</w:t>
      </w:r>
      <w:r w:rsidR="00BF09BE">
        <w:t>.</w:t>
      </w:r>
      <w:r w:rsidR="00F16F87">
        <w:t xml:space="preserve"> Consequently, </w:t>
      </w:r>
      <w:r w:rsidR="003403ED">
        <w:t>D</w:t>
      </w:r>
      <w:r w:rsidR="00F16F87">
        <w:t>ioceses and the CSSA</w:t>
      </w:r>
      <w:r w:rsidR="002B7354">
        <w:t xml:space="preserve"> can apply greater attention to the quality of practice</w:t>
      </w:r>
      <w:r w:rsidR="00104EC3">
        <w:t xml:space="preserve"> that these arrangements deliver. </w:t>
      </w:r>
    </w:p>
    <w:p w14:paraId="69D418B6" w14:textId="77777777" w:rsidR="00292304" w:rsidRDefault="00292304" w:rsidP="00E9014C">
      <w:pPr>
        <w:spacing w:line="276" w:lineRule="auto"/>
        <w:jc w:val="both"/>
      </w:pPr>
    </w:p>
    <w:p w14:paraId="37E7610D" w14:textId="42EFD518" w:rsidR="0065032C" w:rsidRPr="0065032C" w:rsidRDefault="00F10147" w:rsidP="00E9014C">
      <w:pPr>
        <w:pStyle w:val="Heading1"/>
        <w:spacing w:before="0" w:after="160"/>
        <w:jc w:val="both"/>
      </w:pPr>
      <w:bookmarkStart w:id="4" w:name="_Toc222228017"/>
      <w:r>
        <w:t>Inspection</w:t>
      </w:r>
      <w:r w:rsidR="0065032C" w:rsidRPr="0065032C">
        <w:t xml:space="preserve"> </w:t>
      </w:r>
      <w:r w:rsidR="00B73245">
        <w:t>A</w:t>
      </w:r>
      <w:r w:rsidR="0065032C" w:rsidRPr="0065032C">
        <w:t>ctivity</w:t>
      </w:r>
      <w:bookmarkEnd w:id="4"/>
    </w:p>
    <w:p w14:paraId="4282F987" w14:textId="6CF28B76" w:rsidR="0065032C" w:rsidRPr="0065032C" w:rsidRDefault="0065032C" w:rsidP="00E9014C">
      <w:pPr>
        <w:spacing w:line="276" w:lineRule="auto"/>
        <w:jc w:val="both"/>
      </w:pPr>
      <w:r w:rsidRPr="0065032C">
        <w:t xml:space="preserve">There </w:t>
      </w:r>
      <w:r w:rsidR="003D770F">
        <w:t>are</w:t>
      </w:r>
      <w:r w:rsidRPr="0065032C">
        <w:t xml:space="preserve"> two levels of </w:t>
      </w:r>
      <w:r w:rsidR="00F10147">
        <w:t xml:space="preserve">inspection </w:t>
      </w:r>
      <w:r w:rsidRPr="0065032C">
        <w:t>activity:</w:t>
      </w:r>
    </w:p>
    <w:p w14:paraId="35AB86A9" w14:textId="2FC69CE0" w:rsidR="0065032C" w:rsidRPr="0065032C" w:rsidRDefault="0065032C" w:rsidP="00EF1EEF">
      <w:pPr>
        <w:numPr>
          <w:ilvl w:val="0"/>
          <w:numId w:val="10"/>
        </w:numPr>
        <w:autoSpaceDE w:val="0"/>
        <w:autoSpaceDN w:val="0"/>
        <w:adjustRightInd w:val="0"/>
        <w:spacing w:after="0" w:line="276" w:lineRule="auto"/>
        <w:jc w:val="both"/>
      </w:pPr>
      <w:r w:rsidRPr="0065032C">
        <w:t xml:space="preserve">A process for self-assessment; </w:t>
      </w:r>
      <w:r w:rsidR="00EF1EEF">
        <w:t>and</w:t>
      </w:r>
    </w:p>
    <w:p w14:paraId="1059DA56" w14:textId="1A42AC4A" w:rsidR="0065032C" w:rsidRPr="0065032C" w:rsidRDefault="00F74024" w:rsidP="00E9014C">
      <w:pPr>
        <w:numPr>
          <w:ilvl w:val="0"/>
          <w:numId w:val="10"/>
        </w:numPr>
        <w:autoSpaceDE w:val="0"/>
        <w:autoSpaceDN w:val="0"/>
        <w:adjustRightInd w:val="0"/>
        <w:spacing w:line="276" w:lineRule="auto"/>
        <w:jc w:val="both"/>
      </w:pPr>
      <w:r>
        <w:t xml:space="preserve">Formal </w:t>
      </w:r>
      <w:r w:rsidR="00F10147">
        <w:t>inspection</w:t>
      </w:r>
      <w:r w:rsidR="00E3165F">
        <w:t>s</w:t>
      </w:r>
      <w:r w:rsidR="00F10147">
        <w:t xml:space="preserve"> </w:t>
      </w:r>
      <w:r w:rsidR="0065032C" w:rsidRPr="0065032C">
        <w:t xml:space="preserve">of Dioceses by the CSSA to include </w:t>
      </w:r>
      <w:r w:rsidR="00B04096">
        <w:t>routine</w:t>
      </w:r>
      <w:r w:rsidR="0065032C" w:rsidRPr="0065032C">
        <w:t xml:space="preserve"> </w:t>
      </w:r>
      <w:r w:rsidR="00E3165F">
        <w:t>inspection</w:t>
      </w:r>
      <w:r w:rsidR="0065032C" w:rsidRPr="0065032C">
        <w:t xml:space="preserve">, follow-up </w:t>
      </w:r>
      <w:r w:rsidR="00E3165F">
        <w:t xml:space="preserve">inspection </w:t>
      </w:r>
      <w:r w:rsidR="005C7CED">
        <w:t>activity</w:t>
      </w:r>
      <w:r w:rsidR="0065032C" w:rsidRPr="0065032C">
        <w:t xml:space="preserve"> to </w:t>
      </w:r>
      <w:r w:rsidR="005C7CED">
        <w:t>monitor</w:t>
      </w:r>
      <w:r w:rsidR="0065032C" w:rsidRPr="0065032C">
        <w:t xml:space="preserve"> progress, </w:t>
      </w:r>
      <w:r w:rsidR="00E92FBE">
        <w:t>safeguarding reviews</w:t>
      </w:r>
      <w:r w:rsidR="0065032C" w:rsidRPr="0065032C">
        <w:t xml:space="preserve"> and bespoke </w:t>
      </w:r>
      <w:r w:rsidR="00E92FBE">
        <w:t xml:space="preserve">or thematic </w:t>
      </w:r>
      <w:r w:rsidR="00E3165F">
        <w:t>inspection</w:t>
      </w:r>
      <w:r w:rsidR="0065032C" w:rsidRPr="0065032C">
        <w:t>.</w:t>
      </w:r>
    </w:p>
    <w:p w14:paraId="6219E005" w14:textId="77777777" w:rsidR="0065032C" w:rsidRPr="0065032C" w:rsidRDefault="0065032C" w:rsidP="00E9014C">
      <w:pPr>
        <w:pStyle w:val="Heading2"/>
        <w:spacing w:before="0" w:beforeAutospacing="0" w:after="160" w:afterAutospacing="0"/>
        <w:jc w:val="both"/>
      </w:pPr>
      <w:bookmarkStart w:id="5" w:name="_Toc222228018"/>
      <w:r w:rsidRPr="0065032C">
        <w:t>Self-assessment</w:t>
      </w:r>
      <w:bookmarkEnd w:id="5"/>
    </w:p>
    <w:p w14:paraId="15B4044C" w14:textId="2CCF56B9" w:rsidR="0065032C" w:rsidRDefault="005461D9" w:rsidP="00E9014C">
      <w:pPr>
        <w:autoSpaceDE w:val="0"/>
        <w:autoSpaceDN w:val="0"/>
        <w:adjustRightInd w:val="0"/>
        <w:spacing w:line="276" w:lineRule="auto"/>
        <w:jc w:val="both"/>
      </w:pPr>
      <w:r>
        <w:t xml:space="preserve">Dioceses will have been requested </w:t>
      </w:r>
      <w:r w:rsidR="003A1046">
        <w:t xml:space="preserve">to complete </w:t>
      </w:r>
      <w:r w:rsidR="006B29C9">
        <w:t xml:space="preserve">an </w:t>
      </w:r>
      <w:r w:rsidR="003A1046">
        <w:t xml:space="preserve">annual self-assessment </w:t>
      </w:r>
      <w:r w:rsidR="00574999" w:rsidRPr="0065032C">
        <w:t>(Appendix 1)</w:t>
      </w:r>
      <w:r w:rsidR="00240034">
        <w:t xml:space="preserve"> </w:t>
      </w:r>
      <w:r w:rsidR="007D7D29">
        <w:t xml:space="preserve">in the period </w:t>
      </w:r>
      <w:r w:rsidR="003A1046">
        <w:t xml:space="preserve">since the completion of their baseline audit. </w:t>
      </w:r>
      <w:r w:rsidR="0065032C" w:rsidRPr="0065032C">
        <w:t xml:space="preserve">The </w:t>
      </w:r>
      <w:r w:rsidR="00E47478">
        <w:t xml:space="preserve">timing of the final request </w:t>
      </w:r>
      <w:r w:rsidR="00BD6D6E">
        <w:t xml:space="preserve">may be adjusted </w:t>
      </w:r>
      <w:proofErr w:type="gramStart"/>
      <w:r w:rsidR="00BD6D6E">
        <w:t>in light of</w:t>
      </w:r>
      <w:proofErr w:type="gramEnd"/>
      <w:r w:rsidR="00BD6D6E">
        <w:t xml:space="preserve"> the scheduled </w:t>
      </w:r>
      <w:r w:rsidR="00E3165F">
        <w:t>inspection</w:t>
      </w:r>
      <w:r w:rsidR="00BD6D6E">
        <w:t xml:space="preserve">, with </w:t>
      </w:r>
      <w:r w:rsidR="001E038A">
        <w:t>the expectation being that a self-</w:t>
      </w:r>
      <w:r w:rsidR="008A5E62">
        <w:t>a</w:t>
      </w:r>
      <w:r w:rsidR="001E038A">
        <w:t xml:space="preserve">ssessment is completed </w:t>
      </w:r>
      <w:r w:rsidR="0097702E">
        <w:t xml:space="preserve">and submitted to the CSSA </w:t>
      </w:r>
      <w:r w:rsidR="001E038A">
        <w:t xml:space="preserve">during the </w:t>
      </w:r>
      <w:r w:rsidR="0002198C">
        <w:t>lead-in</w:t>
      </w:r>
      <w:r w:rsidR="001E038A">
        <w:t xml:space="preserve"> period for the </w:t>
      </w:r>
      <w:r w:rsidR="00E3165F">
        <w:t>inspection</w:t>
      </w:r>
      <w:r w:rsidR="00574999">
        <w:t>.</w:t>
      </w:r>
      <w:r w:rsidR="001E038A">
        <w:t xml:space="preserve"> </w:t>
      </w:r>
      <w:r w:rsidR="00A125B7">
        <w:t xml:space="preserve"> </w:t>
      </w:r>
      <w:r w:rsidR="0065032C" w:rsidRPr="0065032C">
        <w:t xml:space="preserve">As well as informing the CSSA conducted </w:t>
      </w:r>
      <w:r w:rsidR="00E3165F">
        <w:t>inspection</w:t>
      </w:r>
      <w:r w:rsidR="0065032C" w:rsidRPr="0065032C">
        <w:t xml:space="preserve">, the process of self-assessment </w:t>
      </w:r>
      <w:r w:rsidR="00E91A05">
        <w:t>should</w:t>
      </w:r>
      <w:r w:rsidR="0065032C" w:rsidRPr="0065032C">
        <w:t xml:space="preserve"> allow </w:t>
      </w:r>
      <w:r w:rsidR="00E91A05">
        <w:t xml:space="preserve">the </w:t>
      </w:r>
      <w:r w:rsidR="0065032C" w:rsidRPr="0065032C">
        <w:t xml:space="preserve">Diocese to </w:t>
      </w:r>
      <w:r w:rsidR="00C740A6">
        <w:t>determine</w:t>
      </w:r>
      <w:r w:rsidR="0065032C" w:rsidRPr="0065032C">
        <w:t xml:space="preserve"> where they are in terms of quality and compliance, and will support them in evaluating and identifying where improvements can be </w:t>
      </w:r>
      <w:proofErr w:type="gramStart"/>
      <w:r w:rsidR="0065032C" w:rsidRPr="0065032C">
        <w:t>made;</w:t>
      </w:r>
      <w:proofErr w:type="gramEnd"/>
      <w:r w:rsidR="0065032C" w:rsidRPr="0065032C">
        <w:t xml:space="preserve"> not only in respect of the </w:t>
      </w:r>
      <w:r w:rsidR="00AF24E6">
        <w:t>N</w:t>
      </w:r>
      <w:r w:rsidR="0065032C" w:rsidRPr="0065032C">
        <w:t xml:space="preserve">ational </w:t>
      </w:r>
      <w:r w:rsidR="00AF24E6">
        <w:t>S</w:t>
      </w:r>
      <w:r w:rsidR="006D18CB">
        <w:t xml:space="preserve">afeguarding </w:t>
      </w:r>
      <w:r w:rsidR="00AF24E6">
        <w:t>S</w:t>
      </w:r>
      <w:r w:rsidR="0065032C" w:rsidRPr="0065032C">
        <w:t xml:space="preserve">tandards, but also in matters of local relevance and best practice.  </w:t>
      </w:r>
    </w:p>
    <w:p w14:paraId="6B17F5BD" w14:textId="5E91C752" w:rsidR="00240034" w:rsidRDefault="0092581D" w:rsidP="00E9014C">
      <w:pPr>
        <w:pStyle w:val="Heading2"/>
        <w:spacing w:before="0" w:beforeAutospacing="0" w:after="160" w:afterAutospacing="0"/>
        <w:jc w:val="both"/>
      </w:pPr>
      <w:bookmarkStart w:id="6" w:name="_Toc222228019"/>
      <w:r>
        <w:lastRenderedPageBreak/>
        <w:t xml:space="preserve">The </w:t>
      </w:r>
      <w:r w:rsidR="00190B34">
        <w:t xml:space="preserve">CSSA </w:t>
      </w:r>
      <w:r w:rsidR="00A411B9">
        <w:t xml:space="preserve">Inspection </w:t>
      </w:r>
      <w:r w:rsidR="008B5183">
        <w:t>Process</w:t>
      </w:r>
      <w:bookmarkEnd w:id="6"/>
    </w:p>
    <w:p w14:paraId="62D83E68" w14:textId="55547932" w:rsidR="008B5183" w:rsidRPr="00E27418" w:rsidRDefault="00981024" w:rsidP="00E9014C">
      <w:pPr>
        <w:pStyle w:val="Heading3"/>
        <w:spacing w:before="0" w:after="160"/>
        <w:jc w:val="both"/>
      </w:pPr>
      <w:bookmarkStart w:id="7" w:name="_Toc222228020"/>
      <w:r w:rsidRPr="00E27418">
        <w:t>Scope</w:t>
      </w:r>
      <w:bookmarkEnd w:id="7"/>
    </w:p>
    <w:p w14:paraId="36C198FE" w14:textId="232762B5" w:rsidR="00D54017" w:rsidRDefault="00A411B9" w:rsidP="00E9014C">
      <w:pPr>
        <w:spacing w:line="276" w:lineRule="auto"/>
        <w:jc w:val="both"/>
      </w:pPr>
      <w:r>
        <w:t xml:space="preserve">Inspections </w:t>
      </w:r>
      <w:r w:rsidR="008525A1">
        <w:t xml:space="preserve">conducted by the </w:t>
      </w:r>
      <w:r w:rsidR="005D7325">
        <w:t>CSSA are of whole diocesan safeguarding arrangements</w:t>
      </w:r>
      <w:r w:rsidR="0004589F">
        <w:t>,</w:t>
      </w:r>
      <w:r w:rsidR="00A6248C">
        <w:t xml:space="preserve"> delivered by the charity through which the </w:t>
      </w:r>
      <w:r w:rsidR="00B46245">
        <w:t>D</w:t>
      </w:r>
      <w:r w:rsidR="00A6248C">
        <w:t xml:space="preserve">iocese operates as a civil legal entity. </w:t>
      </w:r>
      <w:r w:rsidR="00FF50E8">
        <w:t>Consequently,</w:t>
      </w:r>
      <w:r w:rsidR="00E05007">
        <w:t xml:space="preserve"> an assessment will be made of </w:t>
      </w:r>
      <w:r w:rsidR="005F6E97">
        <w:t>all safeguarding arrangements and activity</w:t>
      </w:r>
      <w:r w:rsidR="002C5C44">
        <w:t>, irrespective of whether it is</w:t>
      </w:r>
      <w:r w:rsidR="00037DE4">
        <w:t xml:space="preserve"> delivered by </w:t>
      </w:r>
      <w:r w:rsidR="004F33AD">
        <w:t>a member of clergy</w:t>
      </w:r>
      <w:r w:rsidR="00037DE4">
        <w:t xml:space="preserve">, </w:t>
      </w:r>
      <w:r w:rsidR="004F33AD">
        <w:t xml:space="preserve">lay </w:t>
      </w:r>
      <w:r w:rsidR="00037DE4">
        <w:t xml:space="preserve">employee </w:t>
      </w:r>
      <w:r w:rsidR="00D624B2">
        <w:t>or</w:t>
      </w:r>
      <w:r w:rsidR="00037DE4">
        <w:t xml:space="preserve"> volunteer</w:t>
      </w:r>
      <w:r w:rsidR="004F774A">
        <w:t>,</w:t>
      </w:r>
      <w:r w:rsidR="00037DE4">
        <w:t xml:space="preserve"> </w:t>
      </w:r>
      <w:r w:rsidR="0047284C">
        <w:t>or whether they hold</w:t>
      </w:r>
      <w:r w:rsidR="0004589F">
        <w:t xml:space="preserve"> </w:t>
      </w:r>
      <w:r w:rsidR="00D624B2">
        <w:t xml:space="preserve">a </w:t>
      </w:r>
      <w:r w:rsidR="0004589F">
        <w:t>formal safeguarding role.</w:t>
      </w:r>
    </w:p>
    <w:p w14:paraId="2DC4E3C2" w14:textId="691AAF82" w:rsidR="00BF196D" w:rsidRDefault="00D54017" w:rsidP="00E9014C">
      <w:pPr>
        <w:spacing w:line="276" w:lineRule="auto"/>
        <w:jc w:val="both"/>
      </w:pPr>
      <w:r>
        <w:t xml:space="preserve">Diocesan activities delivered by </w:t>
      </w:r>
      <w:r w:rsidR="00B11DA7">
        <w:t>closely linked, but separate</w:t>
      </w:r>
      <w:r w:rsidR="00FB5570">
        <w:t>,</w:t>
      </w:r>
      <w:r w:rsidR="00B11DA7">
        <w:t xml:space="preserve"> charities (for example for youth ministry or pilgrimages)</w:t>
      </w:r>
      <w:r w:rsidR="00037DE4">
        <w:t xml:space="preserve"> </w:t>
      </w:r>
      <w:r w:rsidR="00FB5570">
        <w:t xml:space="preserve">cannot form part of the </w:t>
      </w:r>
      <w:r w:rsidR="00D9362D">
        <w:t>inspection</w:t>
      </w:r>
      <w:r w:rsidR="00FB5570">
        <w:t xml:space="preserve">. </w:t>
      </w:r>
      <w:r w:rsidR="00A85E8C">
        <w:t>However</w:t>
      </w:r>
      <w:r w:rsidR="007E40FB">
        <w:t>,</w:t>
      </w:r>
      <w:r w:rsidR="00A85E8C">
        <w:t xml:space="preserve"> an assessment will be made </w:t>
      </w:r>
      <w:r w:rsidR="007E40FB">
        <w:t xml:space="preserve">as to </w:t>
      </w:r>
      <w:r w:rsidR="009956A1">
        <w:t>the effectiveness of working relationships</w:t>
      </w:r>
      <w:r w:rsidR="00F26413">
        <w:t xml:space="preserve"> </w:t>
      </w:r>
      <w:r w:rsidR="00705F20">
        <w:t xml:space="preserve">for safeguarding </w:t>
      </w:r>
      <w:r w:rsidR="005076A1">
        <w:t>with these organisations</w:t>
      </w:r>
      <w:r w:rsidR="009956A1">
        <w:t xml:space="preserve">, including </w:t>
      </w:r>
      <w:r w:rsidR="00736820">
        <w:t xml:space="preserve">how assurance is sought by the </w:t>
      </w:r>
      <w:r w:rsidR="005D3136">
        <w:t>D</w:t>
      </w:r>
      <w:r w:rsidR="00736820">
        <w:t>iocese</w:t>
      </w:r>
      <w:r w:rsidR="00601D7A">
        <w:t xml:space="preserve">. Similarly, </w:t>
      </w:r>
      <w:r w:rsidR="00D9362D">
        <w:t>analysts</w:t>
      </w:r>
      <w:r w:rsidR="00601D7A">
        <w:t xml:space="preserve"> </w:t>
      </w:r>
      <w:r w:rsidR="00252B58">
        <w:t>will assess</w:t>
      </w:r>
      <w:r w:rsidR="00601D7A">
        <w:t xml:space="preserve"> how the Diocese </w:t>
      </w:r>
      <w:r w:rsidR="001905DD">
        <w:t xml:space="preserve">seeks assurance in respect of safeguarding arrangements </w:t>
      </w:r>
      <w:r w:rsidR="003046FC">
        <w:t xml:space="preserve">for other </w:t>
      </w:r>
      <w:r w:rsidR="00180972">
        <w:t>Catholic organisations that operate within its area.</w:t>
      </w:r>
    </w:p>
    <w:p w14:paraId="1D838C30" w14:textId="1B7250D2" w:rsidR="005E157B" w:rsidRDefault="00084034" w:rsidP="00E9014C">
      <w:pPr>
        <w:spacing w:line="276" w:lineRule="auto"/>
        <w:jc w:val="both"/>
      </w:pPr>
      <w:r>
        <w:t>I</w:t>
      </w:r>
      <w:r w:rsidR="00CC3ECD">
        <w:t xml:space="preserve">nspections </w:t>
      </w:r>
      <w:r w:rsidR="00652E66">
        <w:t>assess</w:t>
      </w:r>
      <w:r w:rsidR="008D72C4">
        <w:t xml:space="preserve"> the effectiveness of present safeguarding arrangements</w:t>
      </w:r>
      <w:r w:rsidR="0000644E">
        <w:t>.</w:t>
      </w:r>
      <w:r w:rsidR="008D72C4">
        <w:t xml:space="preserve"> </w:t>
      </w:r>
      <w:r w:rsidR="0000644E">
        <w:t>T</w:t>
      </w:r>
      <w:r w:rsidR="0077314B">
        <w:t xml:space="preserve">his is </w:t>
      </w:r>
      <w:r w:rsidR="003D018A">
        <w:t>achiev</w:t>
      </w:r>
      <w:r w:rsidR="0077314B">
        <w:t>ed through a review of the preceding 12-month</w:t>
      </w:r>
      <w:r w:rsidR="00B8365A">
        <w:t xml:space="preserve"> period, </w:t>
      </w:r>
      <w:proofErr w:type="gramStart"/>
      <w:r w:rsidR="00B8365A">
        <w:t>in order to</w:t>
      </w:r>
      <w:proofErr w:type="gramEnd"/>
      <w:r w:rsidR="00B8365A">
        <w:t xml:space="preserve"> track casework and other practice over a reasonable </w:t>
      </w:r>
      <w:proofErr w:type="gramStart"/>
      <w:r w:rsidR="00B8365A">
        <w:t>period of time</w:t>
      </w:r>
      <w:proofErr w:type="gramEnd"/>
      <w:r w:rsidR="00B8365A">
        <w:t>. The one exception to this</w:t>
      </w:r>
      <w:r w:rsidR="009946F7">
        <w:t>,</w:t>
      </w:r>
      <w:r w:rsidR="00B8365A">
        <w:t xml:space="preserve"> </w:t>
      </w:r>
      <w:r w:rsidR="009408CC">
        <w:t>is in respect of Standard 8</w:t>
      </w:r>
      <w:r w:rsidR="00484E9F">
        <w:t>,</w:t>
      </w:r>
      <w:r w:rsidR="009408CC">
        <w:t xml:space="preserve"> Quality </w:t>
      </w:r>
      <w:r w:rsidR="009E0657">
        <w:t>Assurance</w:t>
      </w:r>
      <w:r w:rsidR="009408CC">
        <w:t xml:space="preserve"> and Continuous Improvement, in which </w:t>
      </w:r>
      <w:r w:rsidR="009E0657">
        <w:t xml:space="preserve">all improvement and learning activity undertaken since the </w:t>
      </w:r>
      <w:r w:rsidR="00702AF0">
        <w:t>last</w:t>
      </w:r>
      <w:r w:rsidR="009E0657">
        <w:t xml:space="preserve"> audit will be considered. </w:t>
      </w:r>
      <w:r w:rsidR="008432B1">
        <w:t xml:space="preserve">This is to maximise the amount of evidence that the </w:t>
      </w:r>
      <w:r w:rsidR="00CC231D">
        <w:t>Diocese</w:t>
      </w:r>
      <w:r w:rsidR="008432B1">
        <w:t xml:space="preserve"> can provide and to track the response to recommendations made in the</w:t>
      </w:r>
      <w:r w:rsidR="006A4544">
        <w:t xml:space="preserve"> </w:t>
      </w:r>
      <w:r w:rsidR="00702AF0">
        <w:t>last</w:t>
      </w:r>
      <w:r w:rsidR="006A4544">
        <w:t xml:space="preserve"> audit report.</w:t>
      </w:r>
    </w:p>
    <w:p w14:paraId="1485CE7D" w14:textId="42DF4B7D" w:rsidR="00330E5B" w:rsidRDefault="002D5C20" w:rsidP="00E9014C">
      <w:pPr>
        <w:pStyle w:val="Heading3"/>
        <w:spacing w:before="0" w:after="160"/>
        <w:jc w:val="both"/>
      </w:pPr>
      <w:bookmarkStart w:id="8" w:name="_Toc222228021"/>
      <w:r>
        <w:t xml:space="preserve">Prior to the </w:t>
      </w:r>
      <w:r w:rsidR="00702AF0">
        <w:t>Inspection</w:t>
      </w:r>
      <w:bookmarkEnd w:id="8"/>
    </w:p>
    <w:p w14:paraId="76DB5640" w14:textId="7C3D5AE6" w:rsidR="0065032C" w:rsidRPr="0065032C" w:rsidRDefault="0065032C" w:rsidP="00E9014C">
      <w:pPr>
        <w:spacing w:line="276" w:lineRule="auto"/>
        <w:jc w:val="both"/>
        <w:rPr>
          <w:bCs/>
        </w:rPr>
      </w:pPr>
      <w:r w:rsidRPr="0065032C">
        <w:t xml:space="preserve">Dioceses </w:t>
      </w:r>
      <w:r w:rsidR="009229F9">
        <w:t>will be notified</w:t>
      </w:r>
      <w:r w:rsidR="00F50E7A">
        <w:t xml:space="preserve"> in early 2025 of the projected </w:t>
      </w:r>
      <w:proofErr w:type="gramStart"/>
      <w:r w:rsidR="00F50E7A">
        <w:t>month</w:t>
      </w:r>
      <w:proofErr w:type="gramEnd"/>
      <w:r w:rsidR="00F50E7A">
        <w:t xml:space="preserve"> </w:t>
      </w:r>
      <w:r w:rsidR="002C5C33">
        <w:t xml:space="preserve">of their </w:t>
      </w:r>
      <w:r w:rsidR="00F97EB9">
        <w:t>next inspection</w:t>
      </w:r>
      <w:r w:rsidR="002C5C33">
        <w:t xml:space="preserve">. The CSSA </w:t>
      </w:r>
      <w:r w:rsidRPr="0065032C">
        <w:t>will</w:t>
      </w:r>
      <w:r w:rsidR="002C5C33">
        <w:t xml:space="preserve"> contact </w:t>
      </w:r>
      <w:r w:rsidR="00C27DC9">
        <w:t xml:space="preserve">the Diocese around 15 weeks prior to the start of the </w:t>
      </w:r>
      <w:r w:rsidR="00F97EB9">
        <w:t xml:space="preserve">inspection </w:t>
      </w:r>
      <w:r w:rsidR="00296A77">
        <w:t xml:space="preserve">to advise them of the exact date </w:t>
      </w:r>
      <w:r w:rsidRPr="0065032C">
        <w:t xml:space="preserve">and that a self-assessment is therefore required.  At this time, the CSSA will confirm to the Diocese </w:t>
      </w:r>
      <w:r w:rsidRPr="0065032C">
        <w:rPr>
          <w:bCs/>
        </w:rPr>
        <w:t xml:space="preserve">the details of who will be undertaking the </w:t>
      </w:r>
      <w:r w:rsidR="00F97EB9">
        <w:t xml:space="preserve">inspection </w:t>
      </w:r>
      <w:r w:rsidR="00805113">
        <w:rPr>
          <w:bCs/>
        </w:rPr>
        <w:t xml:space="preserve">and will arrange </w:t>
      </w:r>
      <w:r w:rsidR="003F79DA">
        <w:rPr>
          <w:bCs/>
        </w:rPr>
        <w:t>an initial set-up meeting</w:t>
      </w:r>
      <w:r w:rsidR="009A2263">
        <w:rPr>
          <w:bCs/>
        </w:rPr>
        <w:t xml:space="preserve">, </w:t>
      </w:r>
      <w:proofErr w:type="gramStart"/>
      <w:r w:rsidR="009A2263">
        <w:rPr>
          <w:bCs/>
        </w:rPr>
        <w:t>in order to</w:t>
      </w:r>
      <w:proofErr w:type="gramEnd"/>
      <w:r w:rsidR="009A2263">
        <w:rPr>
          <w:bCs/>
        </w:rPr>
        <w:t xml:space="preserve"> make practical arrangements for the </w:t>
      </w:r>
      <w:r w:rsidR="00F97EB9">
        <w:t>inspection</w:t>
      </w:r>
      <w:r w:rsidR="00DE2D22">
        <w:rPr>
          <w:bCs/>
        </w:rPr>
        <w:t>, including the data sharing agreement</w:t>
      </w:r>
      <w:r w:rsidRPr="0065032C">
        <w:rPr>
          <w:bCs/>
        </w:rPr>
        <w:t xml:space="preserve">. </w:t>
      </w:r>
    </w:p>
    <w:p w14:paraId="375D29F2" w14:textId="2D4189E1" w:rsidR="00D0227E" w:rsidRPr="0065032C" w:rsidRDefault="00A0413E" w:rsidP="00E9014C">
      <w:pPr>
        <w:autoSpaceDE w:val="0"/>
        <w:autoSpaceDN w:val="0"/>
        <w:adjustRightInd w:val="0"/>
        <w:spacing w:line="276" w:lineRule="auto"/>
        <w:jc w:val="both"/>
      </w:pPr>
      <w:r>
        <w:t>The s</w:t>
      </w:r>
      <w:r w:rsidR="0065032C" w:rsidRPr="0065032C">
        <w:t xml:space="preserve">elf-assessment form, and </w:t>
      </w:r>
      <w:r>
        <w:t>supporting</w:t>
      </w:r>
      <w:r w:rsidR="0065032C" w:rsidRPr="0065032C">
        <w:t xml:space="preserve"> evidence, are to be returned to the CSSA lead </w:t>
      </w:r>
      <w:r w:rsidR="00F97EB9">
        <w:t>analyst</w:t>
      </w:r>
      <w:r w:rsidR="0065032C" w:rsidRPr="0065032C">
        <w:t xml:space="preserve"> at least </w:t>
      </w:r>
      <w:r w:rsidR="0065032C" w:rsidRPr="003E0723">
        <w:t>four</w:t>
      </w:r>
      <w:r w:rsidR="0065032C" w:rsidRPr="0065032C">
        <w:t xml:space="preserve"> weeks prior to </w:t>
      </w:r>
      <w:r w:rsidR="003D0949">
        <w:t xml:space="preserve">the start of the </w:t>
      </w:r>
      <w:r w:rsidR="00F97EB9">
        <w:t>inspection</w:t>
      </w:r>
      <w:r w:rsidR="0065032C" w:rsidRPr="0065032C">
        <w:t xml:space="preserve">, along with a provisional timetable for the </w:t>
      </w:r>
      <w:r w:rsidR="00F97EB9">
        <w:t>inspection</w:t>
      </w:r>
      <w:r w:rsidR="0065032C" w:rsidRPr="0065032C">
        <w:t xml:space="preserve">. </w:t>
      </w:r>
      <w:r w:rsidR="00D0227E" w:rsidRPr="0065032C">
        <w:t xml:space="preserve">The completed self-assessment is to be submitted with supporting evidence to demonstrate compliance. The CSSA has created a list of guidance for evidence to be provided (Appendix 4) which includes information that the </w:t>
      </w:r>
      <w:r w:rsidR="00F97EB9">
        <w:t>analysts</w:t>
      </w:r>
      <w:r w:rsidR="00D0227E" w:rsidRPr="0065032C">
        <w:t xml:space="preserve"> will always ask for in preparation for </w:t>
      </w:r>
      <w:r w:rsidR="00CE515E">
        <w:t xml:space="preserve">an </w:t>
      </w:r>
      <w:r w:rsidR="00F97EB9">
        <w:t>inspection</w:t>
      </w:r>
      <w:r w:rsidR="00D0227E" w:rsidRPr="0065032C">
        <w:t>, alongside examples of evidence that could be provided</w:t>
      </w:r>
      <w:r w:rsidR="00CE515E">
        <w:t>,</w:t>
      </w:r>
      <w:r w:rsidR="00D0227E" w:rsidRPr="0065032C">
        <w:t xml:space="preserve"> if it is available. This is not a definitive list and the evidence for the </w:t>
      </w:r>
      <w:r w:rsidR="0021705A">
        <w:t xml:space="preserve">National Safeguarding </w:t>
      </w:r>
      <w:r w:rsidR="004D2DCD">
        <w:t>S</w:t>
      </w:r>
      <w:r w:rsidR="00D0227E" w:rsidRPr="0065032C">
        <w:t xml:space="preserve">tandards is, to a large degree, in the hands of the Diocese being </w:t>
      </w:r>
      <w:r w:rsidR="00CE515E">
        <w:lastRenderedPageBreak/>
        <w:t>inspected</w:t>
      </w:r>
      <w:r w:rsidR="00D0227E" w:rsidRPr="0065032C">
        <w:t xml:space="preserve">.  Dioceses </w:t>
      </w:r>
      <w:r w:rsidR="004712B2">
        <w:t xml:space="preserve">are encouraged to provide any material that they </w:t>
      </w:r>
      <w:r w:rsidR="00C11956">
        <w:t xml:space="preserve">think demonstrates compliance with the </w:t>
      </w:r>
      <w:r w:rsidR="00907997">
        <w:t xml:space="preserve">National Safeguarding </w:t>
      </w:r>
      <w:r w:rsidR="00C11956">
        <w:t>Standards</w:t>
      </w:r>
      <w:r w:rsidR="00D0227E" w:rsidRPr="0065032C">
        <w:t>.</w:t>
      </w:r>
    </w:p>
    <w:p w14:paraId="7B150037" w14:textId="6606DBB4" w:rsidR="00786F0F" w:rsidRDefault="00CE515E" w:rsidP="00E9014C">
      <w:pPr>
        <w:autoSpaceDE w:val="0"/>
        <w:autoSpaceDN w:val="0"/>
        <w:adjustRightInd w:val="0"/>
        <w:spacing w:line="276" w:lineRule="auto"/>
        <w:jc w:val="both"/>
      </w:pPr>
      <w:r>
        <w:t>Analysts</w:t>
      </w:r>
      <w:r w:rsidR="00BD29C1" w:rsidRPr="0065032C">
        <w:t xml:space="preserve"> will use the data gathered to inform the key lines of enquiry that will be pursued during the CSSA conducted </w:t>
      </w:r>
      <w:r w:rsidR="007910A0">
        <w:t>inspection</w:t>
      </w:r>
      <w:r w:rsidR="00BD29C1" w:rsidRPr="0065032C">
        <w:t xml:space="preserve">. Analysis of the self-assessment return will assist the </w:t>
      </w:r>
      <w:r w:rsidR="007910A0">
        <w:t>analysts</w:t>
      </w:r>
      <w:r w:rsidR="00BD29C1" w:rsidRPr="0065032C">
        <w:t xml:space="preserve"> </w:t>
      </w:r>
      <w:r w:rsidR="005634B6">
        <w:t>to</w:t>
      </w:r>
      <w:r w:rsidR="00BD29C1" w:rsidRPr="0065032C">
        <w:t xml:space="preserve"> identify any amendments to the provisional timetable</w:t>
      </w:r>
      <w:r w:rsidR="00BD29C1">
        <w:t xml:space="preserve"> or additional evidence that is required,</w:t>
      </w:r>
      <w:r w:rsidR="00BD29C1" w:rsidRPr="0065032C">
        <w:t xml:space="preserve"> which will be communicated to the Diocese</w:t>
      </w:r>
      <w:r w:rsidR="005B2D3D">
        <w:t xml:space="preserve"> prior to the </w:t>
      </w:r>
      <w:r w:rsidR="004332FE">
        <w:t xml:space="preserve">start of </w:t>
      </w:r>
      <w:r w:rsidR="007910A0">
        <w:t xml:space="preserve">inspection </w:t>
      </w:r>
      <w:r w:rsidR="004332FE">
        <w:t>activity</w:t>
      </w:r>
      <w:r w:rsidR="00BD29C1" w:rsidRPr="0065032C">
        <w:t xml:space="preserve">.  Arrangements for the </w:t>
      </w:r>
      <w:r w:rsidR="007910A0">
        <w:t xml:space="preserve">inspection </w:t>
      </w:r>
      <w:r w:rsidR="00BD29C1" w:rsidRPr="0065032C">
        <w:t xml:space="preserve">will be finalised and confirmed </w:t>
      </w:r>
      <w:r w:rsidR="00825341">
        <w:t>at a pre-</w:t>
      </w:r>
      <w:r w:rsidR="007910A0">
        <w:t xml:space="preserve">inspection </w:t>
      </w:r>
      <w:r w:rsidR="00825341">
        <w:t xml:space="preserve">meeting approximately </w:t>
      </w:r>
      <w:r w:rsidR="00BD29C1" w:rsidRPr="0065032C">
        <w:t xml:space="preserve">two-weeks before the </w:t>
      </w:r>
      <w:r w:rsidR="007910A0">
        <w:t xml:space="preserve">inspection </w:t>
      </w:r>
      <w:r w:rsidR="00BD29C1" w:rsidRPr="0065032C">
        <w:t>takes place.</w:t>
      </w:r>
    </w:p>
    <w:p w14:paraId="3F48D218" w14:textId="6597BB15" w:rsidR="00D80E01" w:rsidRDefault="00D80E01" w:rsidP="00E9014C">
      <w:pPr>
        <w:pStyle w:val="Heading3"/>
        <w:spacing w:before="0" w:after="160"/>
        <w:jc w:val="both"/>
      </w:pPr>
      <w:bookmarkStart w:id="9" w:name="_Toc222228022"/>
      <w:r w:rsidRPr="00D80E01">
        <w:t>Surveys and Public Call-out for Information</w:t>
      </w:r>
      <w:bookmarkEnd w:id="9"/>
    </w:p>
    <w:p w14:paraId="77C1DA1F" w14:textId="7BB11B20" w:rsidR="0026200D" w:rsidRDefault="00D80E01" w:rsidP="00E9014C">
      <w:pPr>
        <w:autoSpaceDE w:val="0"/>
        <w:autoSpaceDN w:val="0"/>
        <w:adjustRightInd w:val="0"/>
        <w:spacing w:line="276" w:lineRule="auto"/>
        <w:jc w:val="both"/>
      </w:pPr>
      <w:r>
        <w:t xml:space="preserve">During the </w:t>
      </w:r>
      <w:r w:rsidR="00CD6767">
        <w:t>lead-in</w:t>
      </w:r>
      <w:r>
        <w:t xml:space="preserve"> period, </w:t>
      </w:r>
      <w:r w:rsidR="004B2708">
        <w:t xml:space="preserve">the CSSA will provide the Diocese with the links to </w:t>
      </w:r>
      <w:r w:rsidR="00690BBB">
        <w:t xml:space="preserve">anonymous </w:t>
      </w:r>
      <w:r w:rsidR="004B2708">
        <w:t xml:space="preserve">web-based surveys for </w:t>
      </w:r>
      <w:r w:rsidR="009D6E1C">
        <w:t xml:space="preserve">members of clergy and Parish Safeguarding Representatives. </w:t>
      </w:r>
      <w:r w:rsidR="00974E2E">
        <w:t xml:space="preserve">The same survey will be used in all </w:t>
      </w:r>
      <w:r w:rsidR="00B46245">
        <w:t>D</w:t>
      </w:r>
      <w:r w:rsidR="00974E2E">
        <w:t xml:space="preserve">ioceses </w:t>
      </w:r>
      <w:r w:rsidR="00590BF3">
        <w:t>for the purposes of</w:t>
      </w:r>
      <w:r w:rsidR="00974E2E">
        <w:t xml:space="preserve"> consistency. </w:t>
      </w:r>
      <w:r w:rsidR="00702AD9">
        <w:t xml:space="preserve">The timeframe for the survey is likely to vary depending on the time of year and </w:t>
      </w:r>
      <w:r w:rsidR="00B46245">
        <w:t>D</w:t>
      </w:r>
      <w:r w:rsidR="00702AD9">
        <w:t>ioceses are encouraged to distribute</w:t>
      </w:r>
      <w:r w:rsidR="00CC3F0D">
        <w:t xml:space="preserve"> them</w:t>
      </w:r>
      <w:r w:rsidR="00702AD9">
        <w:t xml:space="preserve"> </w:t>
      </w:r>
      <w:r w:rsidR="0026200D">
        <w:t xml:space="preserve">by whatever means they think likely to promote the greatest </w:t>
      </w:r>
      <w:r w:rsidR="0035007D">
        <w:t xml:space="preserve">rate of </w:t>
      </w:r>
      <w:r w:rsidR="0026200D">
        <w:t>return.</w:t>
      </w:r>
    </w:p>
    <w:p w14:paraId="2029CA0D" w14:textId="77D0B8EA" w:rsidR="00D80E01" w:rsidRPr="00D80E01" w:rsidRDefault="00807B5E" w:rsidP="00E9014C">
      <w:pPr>
        <w:autoSpaceDE w:val="0"/>
        <w:autoSpaceDN w:val="0"/>
        <w:adjustRightInd w:val="0"/>
        <w:spacing w:line="276" w:lineRule="auto"/>
        <w:jc w:val="both"/>
      </w:pPr>
      <w:r>
        <w:t xml:space="preserve">The CSSA will </w:t>
      </w:r>
      <w:r w:rsidR="00D133F4">
        <w:t>also make a public call-out for information</w:t>
      </w:r>
      <w:r w:rsidR="00910E1E">
        <w:t xml:space="preserve"> to inform the </w:t>
      </w:r>
      <w:r w:rsidR="005964AA">
        <w:t xml:space="preserve">inspection </w:t>
      </w:r>
      <w:r w:rsidR="00910E1E">
        <w:t xml:space="preserve">process. </w:t>
      </w:r>
      <w:r w:rsidR="001A3FF7">
        <w:t>Respondents will be invited to</w:t>
      </w:r>
      <w:r w:rsidR="007B66C8">
        <w:t xml:space="preserve"> complet</w:t>
      </w:r>
      <w:r w:rsidR="001A3FF7">
        <w:t>e</w:t>
      </w:r>
      <w:r w:rsidR="00294AC8">
        <w:t xml:space="preserve"> </w:t>
      </w:r>
      <w:r w:rsidR="007B66C8">
        <w:t>an anon</w:t>
      </w:r>
      <w:r w:rsidR="00525529">
        <w:t xml:space="preserve">ymous web-based survey, </w:t>
      </w:r>
      <w:r w:rsidR="0035007D">
        <w:t>with</w:t>
      </w:r>
      <w:r w:rsidR="00525529">
        <w:t xml:space="preserve"> the offer </w:t>
      </w:r>
      <w:r w:rsidR="00137C97">
        <w:t xml:space="preserve">also </w:t>
      </w:r>
      <w:r w:rsidR="00BD016F">
        <w:t xml:space="preserve">made </w:t>
      </w:r>
      <w:r w:rsidR="00294AC8">
        <w:t>of telephone contact</w:t>
      </w:r>
      <w:r w:rsidR="00137C97">
        <w:t xml:space="preserve"> with </w:t>
      </w:r>
      <w:r w:rsidR="00097EBA">
        <w:t>analysts</w:t>
      </w:r>
      <w:r w:rsidR="00294AC8">
        <w:t xml:space="preserve">. </w:t>
      </w:r>
      <w:r w:rsidR="0060287B">
        <w:t>Dioceses will be asked to publicise this call</w:t>
      </w:r>
      <w:r w:rsidR="001220DA">
        <w:t>-</w:t>
      </w:r>
      <w:r w:rsidR="0060287B">
        <w:t xml:space="preserve"> out for information by whatever means they have available to them</w:t>
      </w:r>
      <w:r w:rsidR="002248CD">
        <w:t xml:space="preserve">, for example through parish newsletters or the diocesan website. </w:t>
      </w:r>
      <w:r w:rsidR="00035AE2">
        <w:t xml:space="preserve">The </w:t>
      </w:r>
      <w:r w:rsidR="00A0065D">
        <w:t>CSSA will also publicise the call-out through its website and networks, including the Survivor Reference Panel.</w:t>
      </w:r>
    </w:p>
    <w:p w14:paraId="2B66C764" w14:textId="08D9EB52" w:rsidR="00F22FAF" w:rsidRDefault="00097EBA" w:rsidP="00E9014C">
      <w:pPr>
        <w:pStyle w:val="Heading3"/>
        <w:jc w:val="both"/>
      </w:pPr>
      <w:bookmarkStart w:id="10" w:name="_Toc222228023"/>
      <w:r>
        <w:t xml:space="preserve">Inspection </w:t>
      </w:r>
      <w:r w:rsidR="00F22FAF">
        <w:t>Activity</w:t>
      </w:r>
      <w:bookmarkEnd w:id="10"/>
    </w:p>
    <w:p w14:paraId="0A30B170" w14:textId="6D2C207A" w:rsidR="00F22FAF" w:rsidRDefault="00097EBA" w:rsidP="00E9014C">
      <w:pPr>
        <w:autoSpaceDE w:val="0"/>
        <w:autoSpaceDN w:val="0"/>
        <w:adjustRightInd w:val="0"/>
        <w:spacing w:line="276" w:lineRule="auto"/>
        <w:jc w:val="both"/>
      </w:pPr>
      <w:r>
        <w:t xml:space="preserve">Inspections </w:t>
      </w:r>
      <w:r w:rsidR="00F22FAF">
        <w:t>will take place over a three-week period</w:t>
      </w:r>
      <w:r w:rsidR="00AA1EAB">
        <w:t xml:space="preserve">, culminating in a feedback meeting </w:t>
      </w:r>
      <w:r w:rsidR="00E61251">
        <w:t xml:space="preserve">(usually) </w:t>
      </w:r>
      <w:r w:rsidR="00AA1EAB">
        <w:t xml:space="preserve">on the final Friday afternoon. </w:t>
      </w:r>
      <w:r w:rsidR="00E53B44">
        <w:t xml:space="preserve">While a degree of flexibility will be possible, the expected pattern for an </w:t>
      </w:r>
      <w:r w:rsidR="001472D1">
        <w:t xml:space="preserve">inspection </w:t>
      </w:r>
      <w:r w:rsidR="00E53B44">
        <w:t xml:space="preserve">will </w:t>
      </w:r>
      <w:r w:rsidR="006B1BDF">
        <w:t xml:space="preserve">be to undertake case audits in week </w:t>
      </w:r>
      <w:r w:rsidR="006A4B0D">
        <w:t>one</w:t>
      </w:r>
      <w:r w:rsidR="006B1BDF">
        <w:t xml:space="preserve"> (therefore with no physical presence in the </w:t>
      </w:r>
      <w:r w:rsidR="00AC51B8">
        <w:t>D</w:t>
      </w:r>
      <w:r w:rsidR="006B1BDF">
        <w:t>iocese)</w:t>
      </w:r>
      <w:r w:rsidR="006A4B0D">
        <w:t xml:space="preserve">, to complete visits to parishes and other ministries in week two and </w:t>
      </w:r>
      <w:r w:rsidR="00340B13">
        <w:t xml:space="preserve">to </w:t>
      </w:r>
      <w:r w:rsidR="00244E5A">
        <w:t xml:space="preserve">hold interviews and focus groups later in week two and </w:t>
      </w:r>
      <w:r w:rsidR="00F552FF">
        <w:t xml:space="preserve">on Monday to Wednesday of </w:t>
      </w:r>
      <w:r w:rsidR="00244E5A">
        <w:t xml:space="preserve">week three. </w:t>
      </w:r>
    </w:p>
    <w:p w14:paraId="085E6AE9" w14:textId="54A8FD66" w:rsidR="000779B7" w:rsidRPr="00F22FAF" w:rsidRDefault="001472D1" w:rsidP="00E9014C">
      <w:pPr>
        <w:autoSpaceDE w:val="0"/>
        <w:autoSpaceDN w:val="0"/>
        <w:adjustRightInd w:val="0"/>
        <w:spacing w:line="276" w:lineRule="auto"/>
        <w:jc w:val="both"/>
      </w:pPr>
      <w:r>
        <w:t xml:space="preserve">Inspection </w:t>
      </w:r>
      <w:r w:rsidR="00BA378D">
        <w:t>will be undertaken by named</w:t>
      </w:r>
      <w:r w:rsidR="00111229">
        <w:t xml:space="preserve"> lead- and second-</w:t>
      </w:r>
      <w:r>
        <w:t>anal</w:t>
      </w:r>
      <w:r w:rsidR="005712F2">
        <w:t>y</w:t>
      </w:r>
      <w:r w:rsidR="00111229">
        <w:t>s</w:t>
      </w:r>
      <w:r w:rsidR="005712F2">
        <w:t>ts</w:t>
      </w:r>
      <w:r w:rsidR="00111229">
        <w:t>, although</w:t>
      </w:r>
      <w:r w:rsidR="00D5728C">
        <w:t xml:space="preserve"> other analysts may support the process</w:t>
      </w:r>
      <w:r w:rsidR="00DC5D2A">
        <w:t>,</w:t>
      </w:r>
      <w:r w:rsidR="000649E8">
        <w:t xml:space="preserve"> where necessary</w:t>
      </w:r>
      <w:r w:rsidR="00DC5D2A">
        <w:t>,</w:t>
      </w:r>
      <w:r w:rsidR="000649E8">
        <w:t xml:space="preserve"> to </w:t>
      </w:r>
      <w:r w:rsidR="00A965C7">
        <w:t xml:space="preserve">facilitate the conclusion of the </w:t>
      </w:r>
      <w:r w:rsidR="005712F2">
        <w:t xml:space="preserve">inspection </w:t>
      </w:r>
      <w:r w:rsidR="00A965C7">
        <w:t>in</w:t>
      </w:r>
      <w:r w:rsidR="00914962">
        <w:t xml:space="preserve"> the</w:t>
      </w:r>
      <w:r w:rsidR="00A965C7">
        <w:t xml:space="preserve"> expected timeframe. </w:t>
      </w:r>
      <w:r w:rsidR="00E5039D">
        <w:t xml:space="preserve">A CSSA Quality Assurance Manager will oversee the </w:t>
      </w:r>
      <w:r w:rsidR="005712F2">
        <w:t xml:space="preserve">inspection </w:t>
      </w:r>
      <w:r w:rsidR="00E5039D">
        <w:t xml:space="preserve">and is available </w:t>
      </w:r>
      <w:r w:rsidR="003D031D">
        <w:t>to be contacted by the Diocese, should the need arise.</w:t>
      </w:r>
      <w:r w:rsidR="00BA378D">
        <w:t xml:space="preserve"> </w:t>
      </w:r>
      <w:r w:rsidR="00B576DE">
        <w:t xml:space="preserve">The CSSA will </w:t>
      </w:r>
      <w:r w:rsidR="00CC206C">
        <w:t xml:space="preserve">make risk-based decisions as to </w:t>
      </w:r>
      <w:r w:rsidR="0088637F">
        <w:t xml:space="preserve">the number of analysts </w:t>
      </w:r>
      <w:r w:rsidR="0044455F">
        <w:t xml:space="preserve">and length of time required for on-site work, on occasion the QA Manager may also </w:t>
      </w:r>
      <w:r w:rsidR="00656D05">
        <w:t>attend.</w:t>
      </w:r>
    </w:p>
    <w:p w14:paraId="7987BFFA" w14:textId="77777777" w:rsidR="0065032C" w:rsidRPr="0065032C" w:rsidRDefault="0065032C" w:rsidP="00E9014C">
      <w:pPr>
        <w:pStyle w:val="Heading3"/>
        <w:jc w:val="both"/>
        <w:rPr>
          <w:rFonts w:eastAsia="Times New Roman"/>
          <w:lang w:eastAsia="en-GB"/>
        </w:rPr>
      </w:pPr>
      <w:bookmarkStart w:id="11" w:name="_Toc222228024"/>
      <w:r w:rsidRPr="0065032C">
        <w:rPr>
          <w:rFonts w:eastAsia="Times New Roman"/>
          <w:lang w:eastAsia="en-GB"/>
        </w:rPr>
        <w:lastRenderedPageBreak/>
        <w:t>Case audit</w:t>
      </w:r>
      <w:bookmarkEnd w:id="11"/>
    </w:p>
    <w:p w14:paraId="67DCDCF1" w14:textId="72D20FAE" w:rsidR="0065032C" w:rsidRDefault="008D1E05" w:rsidP="00E9014C">
      <w:pPr>
        <w:spacing w:line="276" w:lineRule="auto"/>
        <w:jc w:val="both"/>
      </w:pPr>
      <w:r>
        <w:t xml:space="preserve">An assessment will be made of the whole-diocesan response to </w:t>
      </w:r>
      <w:r w:rsidR="007C2474">
        <w:t>concerns and allegations</w:t>
      </w:r>
      <w:r w:rsidR="0062460F">
        <w:t>,</w:t>
      </w:r>
      <w:r w:rsidR="007C2474">
        <w:t xml:space="preserve"> by the means of case audits</w:t>
      </w:r>
      <w:r w:rsidR="002461B4">
        <w:t xml:space="preserve">. </w:t>
      </w:r>
      <w:r w:rsidR="0065032C" w:rsidRPr="0065032C">
        <w:t>A</w:t>
      </w:r>
      <w:r w:rsidR="005712F2">
        <w:t>nalysts</w:t>
      </w:r>
      <w:r w:rsidR="0065032C" w:rsidRPr="0065032C">
        <w:t xml:space="preserve"> will review </w:t>
      </w:r>
      <w:r w:rsidR="00F47C6C">
        <w:t>case records</w:t>
      </w:r>
      <w:r w:rsidR="0065032C" w:rsidRPr="0065032C">
        <w:t xml:space="preserve"> for evidence of compliance with relevant policy and practice standards in addition to considering the quality of the work </w:t>
      </w:r>
      <w:r w:rsidR="00755E8C">
        <w:t>with Survivors, Respondents and others w</w:t>
      </w:r>
      <w:r w:rsidR="00F47C6C">
        <w:t>ith whom they have contact.</w:t>
      </w:r>
      <w:r w:rsidR="0065032C" w:rsidRPr="0065032C">
        <w:t xml:space="preserve"> Details of what </w:t>
      </w:r>
      <w:r w:rsidR="00AB2573">
        <w:t>analysts</w:t>
      </w:r>
      <w:r w:rsidR="0065032C" w:rsidRPr="0065032C">
        <w:t xml:space="preserve"> will look for are contained in the casework audit matrix (Appendix 5). </w:t>
      </w:r>
    </w:p>
    <w:p w14:paraId="1F1504F6" w14:textId="77777777" w:rsidR="0065032C" w:rsidRPr="00336352" w:rsidRDefault="0065032C" w:rsidP="00E9014C">
      <w:pPr>
        <w:pStyle w:val="Heading4"/>
        <w:jc w:val="both"/>
      </w:pPr>
      <w:r w:rsidRPr="00336352">
        <w:t>Information to be provided </w:t>
      </w:r>
    </w:p>
    <w:p w14:paraId="046C0B11" w14:textId="2FF0DB66"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xml:space="preserve">As part of the evidence submitted prior to </w:t>
      </w:r>
      <w:r w:rsidR="00AB2573">
        <w:t xml:space="preserve">inspection </w:t>
      </w:r>
      <w:r w:rsidRPr="0065032C">
        <w:rPr>
          <w:rFonts w:eastAsia="Times New Roman"/>
          <w:lang w:eastAsia="en-GB"/>
        </w:rPr>
        <w:t>the Diocese is required to provide:  </w:t>
      </w:r>
    </w:p>
    <w:p w14:paraId="3FF13968" w14:textId="5BD62651" w:rsidR="0065032C" w:rsidRPr="0065032C" w:rsidRDefault="0065032C" w:rsidP="007A427E">
      <w:pPr>
        <w:numPr>
          <w:ilvl w:val="0"/>
          <w:numId w:val="33"/>
        </w:numPr>
        <w:spacing w:after="0" w:line="276" w:lineRule="auto"/>
        <w:jc w:val="both"/>
        <w:textAlignment w:val="baseline"/>
        <w:rPr>
          <w:rFonts w:eastAsia="Times New Roman"/>
          <w:lang w:eastAsia="en-GB"/>
        </w:rPr>
      </w:pPr>
      <w:r w:rsidRPr="0065032C">
        <w:rPr>
          <w:rFonts w:eastAsia="Times New Roman"/>
          <w:lang w:eastAsia="en-GB"/>
        </w:rPr>
        <w:t xml:space="preserve">A record of all matters referred to or discussed with the safeguarding team </w:t>
      </w:r>
      <w:r w:rsidR="00B32CEC">
        <w:rPr>
          <w:rFonts w:eastAsia="Times New Roman"/>
          <w:lang w:eastAsia="en-GB"/>
        </w:rPr>
        <w:t xml:space="preserve">and </w:t>
      </w:r>
      <w:r w:rsidR="001F6224">
        <w:rPr>
          <w:rFonts w:eastAsia="Times New Roman"/>
          <w:lang w:eastAsia="en-GB"/>
        </w:rPr>
        <w:t xml:space="preserve">cases closed </w:t>
      </w:r>
      <w:r w:rsidRPr="0065032C">
        <w:rPr>
          <w:rFonts w:eastAsia="Times New Roman"/>
          <w:lang w:eastAsia="en-GB"/>
        </w:rPr>
        <w:t>in the last 12 months (this should include any consultation on a safeguarding matter, even where it has only extended to one telephone call or email); and </w:t>
      </w:r>
    </w:p>
    <w:p w14:paraId="24342765" w14:textId="2E69C387" w:rsidR="0065032C" w:rsidRPr="0065032C" w:rsidRDefault="0065032C" w:rsidP="00E9014C">
      <w:pPr>
        <w:numPr>
          <w:ilvl w:val="0"/>
          <w:numId w:val="33"/>
        </w:numPr>
        <w:spacing w:line="276" w:lineRule="auto"/>
        <w:jc w:val="both"/>
        <w:textAlignment w:val="baseline"/>
        <w:rPr>
          <w:rFonts w:eastAsia="Times New Roman"/>
          <w:lang w:eastAsia="en-GB"/>
        </w:rPr>
      </w:pPr>
      <w:r w:rsidRPr="0065032C">
        <w:rPr>
          <w:rFonts w:eastAsia="Times New Roman"/>
          <w:lang w:eastAsia="en-GB"/>
        </w:rPr>
        <w:t xml:space="preserve">A record of cases that are </w:t>
      </w:r>
      <w:r w:rsidR="00565ADE">
        <w:rPr>
          <w:rFonts w:eastAsia="Times New Roman"/>
          <w:lang w:eastAsia="en-GB"/>
        </w:rPr>
        <w:t xml:space="preserve">currently </w:t>
      </w:r>
      <w:r w:rsidRPr="0065032C">
        <w:rPr>
          <w:rFonts w:eastAsia="Times New Roman"/>
          <w:lang w:eastAsia="en-GB"/>
        </w:rPr>
        <w:t>open to the safeguarding team (e.g. with a safeguarding plan, ongoing investigation by statutory agencies or the Diocese, or due to other ongoing activity).  </w:t>
      </w:r>
    </w:p>
    <w:p w14:paraId="7FD814A5" w14:textId="4607EF7D" w:rsidR="0065032C" w:rsidRPr="0065032C" w:rsidRDefault="00E22B80" w:rsidP="00E9014C">
      <w:pPr>
        <w:pStyle w:val="Heading4"/>
        <w:jc w:val="both"/>
      </w:pPr>
      <w:r>
        <w:t>Case a</w:t>
      </w:r>
      <w:r w:rsidR="0065032C" w:rsidRPr="0065032C">
        <w:t>udit activity </w:t>
      </w:r>
    </w:p>
    <w:p w14:paraId="1F9CFEAC" w14:textId="70CDE65E" w:rsidR="0065032C" w:rsidRPr="0065032C" w:rsidRDefault="00DA32AC" w:rsidP="00E9014C">
      <w:pPr>
        <w:spacing w:line="276" w:lineRule="auto"/>
        <w:jc w:val="both"/>
        <w:textAlignment w:val="baseline"/>
        <w:rPr>
          <w:rFonts w:eastAsia="Times New Roman"/>
          <w:lang w:eastAsia="en-GB"/>
        </w:rPr>
      </w:pPr>
      <w:r>
        <w:rPr>
          <w:rFonts w:eastAsia="Times New Roman"/>
          <w:lang w:eastAsia="en-GB"/>
        </w:rPr>
        <w:t xml:space="preserve">The </w:t>
      </w:r>
      <w:r w:rsidR="006811FB">
        <w:rPr>
          <w:rFonts w:eastAsia="Times New Roman"/>
          <w:lang w:eastAsia="en-GB"/>
        </w:rPr>
        <w:t xml:space="preserve">case audit </w:t>
      </w:r>
      <w:r>
        <w:rPr>
          <w:rFonts w:eastAsia="Times New Roman"/>
          <w:lang w:eastAsia="en-GB"/>
        </w:rPr>
        <w:t xml:space="preserve">sample will be made </w:t>
      </w:r>
      <w:r w:rsidR="00611338">
        <w:rPr>
          <w:rFonts w:eastAsia="Times New Roman"/>
          <w:lang w:eastAsia="en-GB"/>
        </w:rPr>
        <w:t xml:space="preserve">on a random basis, albeit with </w:t>
      </w:r>
      <w:r w:rsidR="00E15B7B">
        <w:rPr>
          <w:rFonts w:eastAsia="Times New Roman"/>
          <w:lang w:eastAsia="en-GB"/>
        </w:rPr>
        <w:t>adjustment made to ensure that it is</w:t>
      </w:r>
      <w:r w:rsidR="001F63BF">
        <w:rPr>
          <w:rFonts w:eastAsia="Times New Roman"/>
          <w:lang w:eastAsia="en-GB"/>
        </w:rPr>
        <w:t xml:space="preserve"> representative of the Diocese’s overall caseload</w:t>
      </w:r>
      <w:r w:rsidR="00EC0CDE">
        <w:rPr>
          <w:rFonts w:eastAsia="Times New Roman"/>
          <w:lang w:eastAsia="en-GB"/>
        </w:rPr>
        <w:t xml:space="preserve"> and of the differing types of work involved (e.g. clergy matters, lay safeguarding plans and low-level concerns)</w:t>
      </w:r>
      <w:r w:rsidR="006811FB">
        <w:rPr>
          <w:rFonts w:eastAsia="Times New Roman"/>
          <w:lang w:eastAsia="en-GB"/>
        </w:rPr>
        <w:t>.</w:t>
      </w:r>
      <w:r w:rsidR="009E0748">
        <w:rPr>
          <w:rFonts w:eastAsia="Times New Roman"/>
          <w:lang w:eastAsia="en-GB"/>
        </w:rPr>
        <w:t xml:space="preserve"> Any high-profile cases</w:t>
      </w:r>
      <w:r w:rsidR="00914962">
        <w:rPr>
          <w:rStyle w:val="FootnoteReference"/>
          <w:rFonts w:eastAsia="Times New Roman"/>
          <w:lang w:eastAsia="en-GB"/>
        </w:rPr>
        <w:footnoteReference w:id="4"/>
      </w:r>
      <w:r w:rsidR="009E0748">
        <w:rPr>
          <w:rFonts w:eastAsia="Times New Roman"/>
          <w:lang w:eastAsia="en-GB"/>
        </w:rPr>
        <w:t xml:space="preserve"> are likely to be selected for audit</w:t>
      </w:r>
      <w:r w:rsidR="00FD1521">
        <w:rPr>
          <w:rFonts w:eastAsia="Times New Roman"/>
          <w:lang w:eastAsia="en-GB"/>
        </w:rPr>
        <w:t>.</w:t>
      </w:r>
      <w:r w:rsidR="00EC0CDE">
        <w:rPr>
          <w:rFonts w:eastAsia="Times New Roman"/>
          <w:lang w:eastAsia="en-GB"/>
        </w:rPr>
        <w:t xml:space="preserve"> </w:t>
      </w:r>
      <w:r w:rsidR="00144DAF">
        <w:rPr>
          <w:rFonts w:eastAsia="Times New Roman"/>
          <w:lang w:eastAsia="en-GB"/>
        </w:rPr>
        <w:t>C</w:t>
      </w:r>
      <w:r w:rsidR="0065032C" w:rsidRPr="0065032C">
        <w:rPr>
          <w:rFonts w:eastAsia="Times New Roman"/>
          <w:lang w:eastAsia="en-GB"/>
        </w:rPr>
        <w:t>ases selected will then be subject to an initial sift to ensure that they are suitable for audit. Cases may be removed from the audit sample for reasons including, but not limited to, there being too little activity to audit in the last 12 months</w:t>
      </w:r>
      <w:r w:rsidR="00D63535">
        <w:rPr>
          <w:rFonts w:eastAsia="Times New Roman"/>
          <w:lang w:eastAsia="en-GB"/>
        </w:rPr>
        <w:t xml:space="preserve"> or</w:t>
      </w:r>
      <w:r w:rsidR="0065032C" w:rsidRPr="0065032C">
        <w:rPr>
          <w:rFonts w:eastAsia="Times New Roman"/>
          <w:lang w:eastAsia="en-GB"/>
        </w:rPr>
        <w:t xml:space="preserve"> the case being a very recent referral. Any case that is removed will be replaced by a further randomly selected case.  </w:t>
      </w:r>
    </w:p>
    <w:p w14:paraId="6A470DE6" w14:textId="2ED61596" w:rsidR="0065032C" w:rsidRPr="0065032C" w:rsidRDefault="006A7B5B" w:rsidP="00E9014C">
      <w:pPr>
        <w:spacing w:line="276" w:lineRule="auto"/>
        <w:jc w:val="both"/>
        <w:textAlignment w:val="baseline"/>
        <w:rPr>
          <w:rFonts w:eastAsia="Times New Roman"/>
          <w:lang w:eastAsia="en-GB"/>
        </w:rPr>
      </w:pPr>
      <w:r>
        <w:rPr>
          <w:rFonts w:eastAsia="Times New Roman"/>
          <w:lang w:eastAsia="en-GB"/>
        </w:rPr>
        <w:t>The</w:t>
      </w:r>
      <w:r w:rsidR="0065032C" w:rsidRPr="0065032C">
        <w:rPr>
          <w:rFonts w:eastAsia="Times New Roman"/>
          <w:lang w:eastAsia="en-GB"/>
        </w:rPr>
        <w:t> CSSA will provide the Diocese with a list of cases selected for audit prior to the pre-</w:t>
      </w:r>
      <w:r w:rsidR="008E41D9">
        <w:t xml:space="preserve">inspection </w:t>
      </w:r>
      <w:r w:rsidR="0065032C" w:rsidRPr="0065032C">
        <w:rPr>
          <w:rFonts w:eastAsia="Times New Roman"/>
          <w:lang w:eastAsia="en-GB"/>
        </w:rPr>
        <w:t xml:space="preserve">meeting and will request any additional information required to enable the case audit sample to be sifted for suitability.  The final sample will be confirmed no later than one week prior to the start of the </w:t>
      </w:r>
      <w:r w:rsidR="008E41D9">
        <w:t>inspection</w:t>
      </w:r>
      <w:r w:rsidR="0065032C" w:rsidRPr="0065032C">
        <w:rPr>
          <w:rFonts w:eastAsia="Times New Roman"/>
          <w:lang w:eastAsia="en-GB"/>
        </w:rPr>
        <w:t>, with practical arrangements made for access to records made at the pre</w:t>
      </w:r>
      <w:r w:rsidR="00CC0011">
        <w:rPr>
          <w:rFonts w:eastAsia="Times New Roman"/>
          <w:lang w:eastAsia="en-GB"/>
        </w:rPr>
        <w:t>-</w:t>
      </w:r>
      <w:r w:rsidR="008E41D9">
        <w:t xml:space="preserve">inspection </w:t>
      </w:r>
      <w:r w:rsidR="0065032C" w:rsidRPr="0065032C">
        <w:rPr>
          <w:rFonts w:eastAsia="Times New Roman"/>
          <w:lang w:eastAsia="en-GB"/>
        </w:rPr>
        <w:t>meeting. </w:t>
      </w:r>
    </w:p>
    <w:p w14:paraId="1DDF31E5" w14:textId="6483AA1F"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The number of cases tracked and audited will be proportionate to the size of the overall caseload of the Diocese and sufficient to provide a representative sample (between 1</w:t>
      </w:r>
      <w:r w:rsidR="006E1691">
        <w:rPr>
          <w:rFonts w:eastAsia="Times New Roman"/>
          <w:lang w:eastAsia="en-GB"/>
        </w:rPr>
        <w:t>5</w:t>
      </w:r>
      <w:r w:rsidRPr="0065032C">
        <w:rPr>
          <w:rFonts w:eastAsia="Times New Roman"/>
          <w:lang w:eastAsia="en-GB"/>
        </w:rPr>
        <w:t xml:space="preserve"> and </w:t>
      </w:r>
      <w:r w:rsidRPr="0065032C">
        <w:rPr>
          <w:rFonts w:eastAsia="Times New Roman"/>
          <w:lang w:eastAsia="en-GB"/>
        </w:rPr>
        <w:lastRenderedPageBreak/>
        <w:t>20%). We recognise that Dioceses vary in size and demographic</w:t>
      </w:r>
      <w:r w:rsidR="00F7789A">
        <w:rPr>
          <w:rFonts w:eastAsia="Times New Roman"/>
          <w:lang w:eastAsia="en-GB"/>
        </w:rPr>
        <w:t>,</w:t>
      </w:r>
      <w:r w:rsidRPr="0065032C">
        <w:rPr>
          <w:rFonts w:eastAsia="Times New Roman"/>
          <w:lang w:eastAsia="en-GB"/>
        </w:rPr>
        <w:t xml:space="preserve"> </w:t>
      </w:r>
      <w:r w:rsidR="00F7789A">
        <w:rPr>
          <w:rFonts w:eastAsia="Times New Roman"/>
          <w:lang w:eastAsia="en-GB"/>
        </w:rPr>
        <w:t>w</w:t>
      </w:r>
      <w:r w:rsidRPr="0065032C">
        <w:rPr>
          <w:rFonts w:eastAsia="Times New Roman"/>
          <w:lang w:eastAsia="en-GB"/>
        </w:rPr>
        <w:t>here there are minimal numbers of open cases it may well be that all, or nearly all, are audited.   </w:t>
      </w:r>
    </w:p>
    <w:p w14:paraId="443CB0C1" w14:textId="5F54F87B" w:rsidR="0065032C" w:rsidRDefault="0065032C" w:rsidP="00E9014C">
      <w:pPr>
        <w:spacing w:line="276" w:lineRule="auto"/>
        <w:jc w:val="both"/>
      </w:pPr>
      <w:r w:rsidRPr="0065032C">
        <w:t>When completing case audit</w:t>
      </w:r>
      <w:r w:rsidR="00B779DE">
        <w:t>s</w:t>
      </w:r>
      <w:r w:rsidRPr="0065032C">
        <w:t xml:space="preserve">, </w:t>
      </w:r>
      <w:r w:rsidR="00774D12">
        <w:t>analysts</w:t>
      </w:r>
      <w:r w:rsidRPr="0065032C">
        <w:t xml:space="preserve"> will always take a participatory approach in sharing their findings, and will </w:t>
      </w:r>
      <w:r w:rsidR="00B80124">
        <w:t xml:space="preserve">always </w:t>
      </w:r>
      <w:r w:rsidR="002123DD">
        <w:t xml:space="preserve">meet </w:t>
      </w:r>
      <w:r w:rsidR="0052396A">
        <w:t xml:space="preserve">(in person, where possible) </w:t>
      </w:r>
      <w:r w:rsidR="002123DD">
        <w:t>with</w:t>
      </w:r>
      <w:r w:rsidRPr="0065032C">
        <w:t xml:space="preserve"> the lead case worker for the purposes of fact checking, gaining clarification where required, mutual learning, and providing an overview of their initial findings. </w:t>
      </w:r>
    </w:p>
    <w:p w14:paraId="7DF76041" w14:textId="279B8CF4" w:rsidR="004C230E" w:rsidRPr="004C230E" w:rsidRDefault="004C230E" w:rsidP="00E9014C">
      <w:pPr>
        <w:pStyle w:val="Heading3"/>
        <w:jc w:val="both"/>
      </w:pPr>
      <w:bookmarkStart w:id="12" w:name="_Toc222228025"/>
      <w:r>
        <w:t>Visits to Parishes and Other Ministries</w:t>
      </w:r>
      <w:bookmarkEnd w:id="12"/>
    </w:p>
    <w:p w14:paraId="5BC5BBA5" w14:textId="325388E6" w:rsidR="004E541D" w:rsidRDefault="001C4BF3" w:rsidP="00E9014C">
      <w:pPr>
        <w:spacing w:line="276" w:lineRule="auto"/>
        <w:jc w:val="both"/>
      </w:pPr>
      <w:r>
        <w:t xml:space="preserve">Dioceses will be requested to arrange for </w:t>
      </w:r>
      <w:r w:rsidR="00322932">
        <w:t>analysts</w:t>
      </w:r>
      <w:r>
        <w:t xml:space="preserve"> to visit </w:t>
      </w:r>
      <w:r w:rsidR="00AF3D5A">
        <w:t>approximately three parishes or other ministries</w:t>
      </w:r>
      <w:r w:rsidR="00C63B70">
        <w:t xml:space="preserve"> </w:t>
      </w:r>
      <w:r w:rsidR="000B6517">
        <w:t>for</w:t>
      </w:r>
      <w:r w:rsidR="0031644E">
        <w:t xml:space="preserve"> the purpose of assessing practical safeguarding arrangements in places of ministry. D</w:t>
      </w:r>
      <w:r w:rsidR="00C63B70">
        <w:t xml:space="preserve">etails of all diocesan ministries </w:t>
      </w:r>
      <w:r w:rsidR="0031644E">
        <w:t xml:space="preserve">and </w:t>
      </w:r>
      <w:r w:rsidR="00F6579A">
        <w:t xml:space="preserve">a parish list </w:t>
      </w:r>
      <w:r w:rsidR="00C63B70">
        <w:t xml:space="preserve">will be requested </w:t>
      </w:r>
      <w:r w:rsidR="00493C9E">
        <w:t>at the initial set-up meeting</w:t>
      </w:r>
      <w:r w:rsidR="00F6579A">
        <w:t xml:space="preserve"> and a</w:t>
      </w:r>
      <w:r w:rsidR="00322932">
        <w:t>nalysts</w:t>
      </w:r>
      <w:r w:rsidR="00AD060C">
        <w:t xml:space="preserve"> </w:t>
      </w:r>
      <w:r w:rsidR="00F6579A">
        <w:t xml:space="preserve">will select </w:t>
      </w:r>
      <w:r w:rsidR="0055295B">
        <w:t>from these those to be visited</w:t>
      </w:r>
      <w:r w:rsidR="00616F9E">
        <w:t xml:space="preserve">. </w:t>
      </w:r>
      <w:r w:rsidR="009253C6">
        <w:t xml:space="preserve">Parishes and ministries </w:t>
      </w:r>
      <w:r w:rsidR="00A7481D">
        <w:t xml:space="preserve">will be </w:t>
      </w:r>
      <w:r w:rsidR="009253C6">
        <w:t xml:space="preserve">selected </w:t>
      </w:r>
      <w:r w:rsidR="00AD3210">
        <w:t>with a view to capturing the</w:t>
      </w:r>
      <w:r w:rsidR="009253C6">
        <w:t xml:space="preserve"> </w:t>
      </w:r>
      <w:r w:rsidR="000826A1">
        <w:t>diversity of Diocesan activity</w:t>
      </w:r>
      <w:r w:rsidR="00C407D9">
        <w:t xml:space="preserve">. </w:t>
      </w:r>
      <w:r w:rsidR="00F04FF8">
        <w:t xml:space="preserve">Dioceses will be able to make </w:t>
      </w:r>
      <w:r w:rsidR="009A3D64">
        <w:t xml:space="preserve">representations in respect of the sample chosen, for example </w:t>
      </w:r>
      <w:r w:rsidR="009B1B08">
        <w:t xml:space="preserve">if activity within a parish is too limited to </w:t>
      </w:r>
      <w:r w:rsidR="0025600D">
        <w:t xml:space="preserve">make a visit worthwhile. </w:t>
      </w:r>
      <w:r w:rsidR="00C407D9">
        <w:t xml:space="preserve">Visits </w:t>
      </w:r>
      <w:r w:rsidR="00A1755F">
        <w:t xml:space="preserve">may include </w:t>
      </w:r>
      <w:r w:rsidR="00C407D9">
        <w:t xml:space="preserve">speaking to </w:t>
      </w:r>
      <w:r w:rsidR="00FB3A52">
        <w:t>those involved (including participants, volunteers, clergy and employees)</w:t>
      </w:r>
      <w:r w:rsidR="00632DAC">
        <w:t xml:space="preserve">, </w:t>
      </w:r>
      <w:r w:rsidR="000826A1">
        <w:t xml:space="preserve">observing activities, </w:t>
      </w:r>
      <w:r w:rsidR="00632DAC">
        <w:t xml:space="preserve">viewing </w:t>
      </w:r>
      <w:r w:rsidR="005753DB">
        <w:t>the physical environment</w:t>
      </w:r>
      <w:r w:rsidR="00F5297D">
        <w:t xml:space="preserve">, </w:t>
      </w:r>
      <w:r w:rsidR="00E269EA">
        <w:t xml:space="preserve">and checking </w:t>
      </w:r>
      <w:r w:rsidR="00F5297D">
        <w:t>safeguarding materials and other documentation.</w:t>
      </w:r>
      <w:r w:rsidR="005B3BA7">
        <w:t xml:space="preserve"> The CSSA will do its best to </w:t>
      </w:r>
      <w:r w:rsidR="00853724">
        <w:t xml:space="preserve">accommodate </w:t>
      </w:r>
      <w:r w:rsidR="003B6608">
        <w:t xml:space="preserve">proposed </w:t>
      </w:r>
      <w:r w:rsidR="00853724">
        <w:t>days and timing</w:t>
      </w:r>
      <w:r w:rsidR="00BB6AF6">
        <w:t>s</w:t>
      </w:r>
      <w:r w:rsidR="00853724">
        <w:t xml:space="preserve"> of visits. </w:t>
      </w:r>
    </w:p>
    <w:p w14:paraId="7E0B547A" w14:textId="50FCC230" w:rsidR="00043424" w:rsidRDefault="00431A81" w:rsidP="00E9014C">
      <w:pPr>
        <w:pStyle w:val="Heading3"/>
        <w:jc w:val="both"/>
        <w:rPr>
          <w:rFonts w:eastAsia="Times New Roman"/>
          <w:lang w:eastAsia="en-GB"/>
        </w:rPr>
      </w:pPr>
      <w:bookmarkStart w:id="13" w:name="_Toc222228026"/>
      <w:r>
        <w:rPr>
          <w:rFonts w:eastAsia="Times New Roman"/>
          <w:lang w:eastAsia="en-GB"/>
        </w:rPr>
        <w:t>Interviews and Focus Groups</w:t>
      </w:r>
      <w:bookmarkEnd w:id="13"/>
    </w:p>
    <w:p w14:paraId="249FA3FC" w14:textId="647D2FB9" w:rsidR="002033BF" w:rsidRDefault="00F53691" w:rsidP="00E9014C">
      <w:pPr>
        <w:jc w:val="both"/>
        <w:rPr>
          <w:lang w:eastAsia="en-GB"/>
        </w:rPr>
      </w:pPr>
      <w:r>
        <w:rPr>
          <w:lang w:eastAsia="en-GB"/>
        </w:rPr>
        <w:t xml:space="preserve">An initial </w:t>
      </w:r>
      <w:r w:rsidR="003C73EE">
        <w:rPr>
          <w:lang w:eastAsia="en-GB"/>
        </w:rPr>
        <w:t xml:space="preserve">list of individuals to be interviewed will be </w:t>
      </w:r>
      <w:r w:rsidR="009E4CF4">
        <w:rPr>
          <w:lang w:eastAsia="en-GB"/>
        </w:rPr>
        <w:t>agreed during the initial set up meeting</w:t>
      </w:r>
      <w:r w:rsidR="00170F94">
        <w:rPr>
          <w:lang w:eastAsia="en-GB"/>
        </w:rPr>
        <w:t xml:space="preserve">, after which the Diocese should </w:t>
      </w:r>
      <w:proofErr w:type="gramStart"/>
      <w:r w:rsidR="00170F94">
        <w:rPr>
          <w:lang w:eastAsia="en-GB"/>
        </w:rPr>
        <w:t>make arrangements</w:t>
      </w:r>
      <w:proofErr w:type="gramEnd"/>
      <w:r w:rsidR="00170F94">
        <w:rPr>
          <w:lang w:eastAsia="en-GB"/>
        </w:rPr>
        <w:t xml:space="preserve"> for the interviews</w:t>
      </w:r>
      <w:r w:rsidR="001B5E57">
        <w:rPr>
          <w:lang w:eastAsia="en-GB"/>
        </w:rPr>
        <w:t xml:space="preserve">, recording them within the template timetable provided. </w:t>
      </w:r>
      <w:proofErr w:type="gramStart"/>
      <w:r w:rsidR="00D04EDD">
        <w:rPr>
          <w:lang w:eastAsia="en-GB"/>
        </w:rPr>
        <w:t>The majority of</w:t>
      </w:r>
      <w:proofErr w:type="gramEnd"/>
      <w:r w:rsidR="00D04EDD">
        <w:rPr>
          <w:lang w:eastAsia="en-GB"/>
        </w:rPr>
        <w:t xml:space="preserve"> interviews will be conducted in-person</w:t>
      </w:r>
      <w:r w:rsidR="007C454E">
        <w:rPr>
          <w:lang w:eastAsia="en-GB"/>
        </w:rPr>
        <w:t xml:space="preserve">, with virtual interviews used for those with </w:t>
      </w:r>
      <w:r w:rsidR="00E74B48">
        <w:rPr>
          <w:lang w:eastAsia="en-GB"/>
        </w:rPr>
        <w:t>more limited safeguarding roles</w:t>
      </w:r>
      <w:r w:rsidR="00187A3C">
        <w:rPr>
          <w:lang w:eastAsia="en-GB"/>
        </w:rPr>
        <w:t xml:space="preserve"> or </w:t>
      </w:r>
      <w:r w:rsidR="001D10EB">
        <w:rPr>
          <w:lang w:eastAsia="en-GB"/>
        </w:rPr>
        <w:t xml:space="preserve">where it is practically necessary. Dioceses are encouraged to think widely </w:t>
      </w:r>
      <w:r w:rsidR="0060282A">
        <w:rPr>
          <w:lang w:eastAsia="en-GB"/>
        </w:rPr>
        <w:t xml:space="preserve">about who can participate in interviews. </w:t>
      </w:r>
      <w:r w:rsidR="008909E0">
        <w:rPr>
          <w:lang w:eastAsia="en-GB"/>
        </w:rPr>
        <w:t>O</w:t>
      </w:r>
      <w:r w:rsidR="003565DE">
        <w:rPr>
          <w:lang w:eastAsia="en-GB"/>
        </w:rPr>
        <w:t>ften</w:t>
      </w:r>
      <w:r w:rsidR="008909E0">
        <w:rPr>
          <w:lang w:eastAsia="en-GB"/>
        </w:rPr>
        <w:t xml:space="preserve"> evidence of effective safeguarding practice can be provided by </w:t>
      </w:r>
      <w:r w:rsidR="00AB3A15">
        <w:rPr>
          <w:lang w:eastAsia="en-GB"/>
        </w:rPr>
        <w:t>those</w:t>
      </w:r>
      <w:r w:rsidR="002835FE">
        <w:rPr>
          <w:lang w:eastAsia="en-GB"/>
        </w:rPr>
        <w:t xml:space="preserve"> for whom it is </w:t>
      </w:r>
      <w:r w:rsidR="003D3FC8">
        <w:rPr>
          <w:lang w:eastAsia="en-GB"/>
        </w:rPr>
        <w:t xml:space="preserve">not their main role, but who </w:t>
      </w:r>
      <w:r w:rsidR="008D35DB">
        <w:rPr>
          <w:lang w:eastAsia="en-GB"/>
        </w:rPr>
        <w:t xml:space="preserve">ensure that the activities </w:t>
      </w:r>
      <w:r w:rsidR="003D1EDC">
        <w:rPr>
          <w:lang w:eastAsia="en-GB"/>
        </w:rPr>
        <w:t>for which</w:t>
      </w:r>
      <w:r w:rsidR="008D35DB">
        <w:rPr>
          <w:lang w:eastAsia="en-GB"/>
        </w:rPr>
        <w:t xml:space="preserve"> they are responsible are provided in a way that safeguards all involved. </w:t>
      </w:r>
    </w:p>
    <w:p w14:paraId="7A390764" w14:textId="26B7E32A" w:rsidR="00AE1DAA" w:rsidRDefault="00120E15" w:rsidP="00E9014C">
      <w:pPr>
        <w:jc w:val="both"/>
        <w:rPr>
          <w:lang w:eastAsia="en-GB"/>
        </w:rPr>
      </w:pPr>
      <w:r>
        <w:rPr>
          <w:lang w:eastAsia="en-GB"/>
        </w:rPr>
        <w:t xml:space="preserve">The CSSA will always request </w:t>
      </w:r>
      <w:r w:rsidR="00A56DEE">
        <w:rPr>
          <w:lang w:eastAsia="en-GB"/>
        </w:rPr>
        <w:t xml:space="preserve">support to set up focus groups for clergy and for Parish Safeguarding Representatives. </w:t>
      </w:r>
      <w:r w:rsidR="00F65669">
        <w:rPr>
          <w:lang w:eastAsia="en-GB"/>
        </w:rPr>
        <w:t>Members of c</w:t>
      </w:r>
      <w:r w:rsidR="004918F0">
        <w:rPr>
          <w:lang w:eastAsia="en-GB"/>
        </w:rPr>
        <w:t xml:space="preserve">lergy will be randomly </w:t>
      </w:r>
      <w:r w:rsidR="009F67EB">
        <w:rPr>
          <w:lang w:eastAsia="en-GB"/>
        </w:rPr>
        <w:t xml:space="preserve">selected </w:t>
      </w:r>
      <w:r w:rsidR="004918F0">
        <w:rPr>
          <w:lang w:eastAsia="en-GB"/>
        </w:rPr>
        <w:t xml:space="preserve">by the CSSA, although </w:t>
      </w:r>
      <w:r w:rsidR="00C27D55">
        <w:rPr>
          <w:lang w:eastAsia="en-GB"/>
        </w:rPr>
        <w:t>the Diocese may ask that one or more are changed</w:t>
      </w:r>
      <w:r w:rsidR="00703A32">
        <w:rPr>
          <w:lang w:eastAsia="en-GB"/>
        </w:rPr>
        <w:t xml:space="preserve"> if there are </w:t>
      </w:r>
      <w:r w:rsidR="0072147E">
        <w:rPr>
          <w:lang w:eastAsia="en-GB"/>
        </w:rPr>
        <w:t xml:space="preserve">legitimate </w:t>
      </w:r>
      <w:r w:rsidR="00703A32">
        <w:rPr>
          <w:lang w:eastAsia="en-GB"/>
        </w:rPr>
        <w:t xml:space="preserve">reasons to </w:t>
      </w:r>
      <w:r w:rsidR="009F67EB">
        <w:rPr>
          <w:lang w:eastAsia="en-GB"/>
        </w:rPr>
        <w:t>suggest</w:t>
      </w:r>
      <w:r w:rsidR="00703A32">
        <w:rPr>
          <w:lang w:eastAsia="en-GB"/>
        </w:rPr>
        <w:t xml:space="preserve"> that they may not be able to participate effectively. </w:t>
      </w:r>
      <w:r w:rsidR="00F65669">
        <w:rPr>
          <w:lang w:eastAsia="en-GB"/>
        </w:rPr>
        <w:t>Dioceses should select PSR</w:t>
      </w:r>
      <w:r w:rsidR="009F67EB">
        <w:rPr>
          <w:lang w:eastAsia="en-GB"/>
        </w:rPr>
        <w:t xml:space="preserve">s, with a view to </w:t>
      </w:r>
      <w:r w:rsidR="00161832">
        <w:rPr>
          <w:lang w:eastAsia="en-GB"/>
        </w:rPr>
        <w:t xml:space="preserve">providing a representative sample of the Diocese, as a whole. </w:t>
      </w:r>
      <w:r w:rsidR="001931BC">
        <w:rPr>
          <w:lang w:eastAsia="en-GB"/>
        </w:rPr>
        <w:t xml:space="preserve">Focus groups may also be used to engage with other groups during the </w:t>
      </w:r>
      <w:r w:rsidR="00352079">
        <w:t>inspection</w:t>
      </w:r>
      <w:r w:rsidR="001931BC">
        <w:rPr>
          <w:lang w:eastAsia="en-GB"/>
        </w:rPr>
        <w:t>, for example trustees or ethnic chaplains.</w:t>
      </w:r>
      <w:r w:rsidR="00790D22">
        <w:rPr>
          <w:lang w:eastAsia="en-GB"/>
        </w:rPr>
        <w:t xml:space="preserve"> Focus groups will ordinarily be undertaken </w:t>
      </w:r>
      <w:r w:rsidR="004F2807">
        <w:rPr>
          <w:lang w:eastAsia="en-GB"/>
        </w:rPr>
        <w:t xml:space="preserve">virtually, </w:t>
      </w:r>
      <w:proofErr w:type="gramStart"/>
      <w:r w:rsidR="004F2807">
        <w:rPr>
          <w:lang w:eastAsia="en-GB"/>
        </w:rPr>
        <w:t>so as to</w:t>
      </w:r>
      <w:proofErr w:type="gramEnd"/>
      <w:r w:rsidR="004F2807">
        <w:rPr>
          <w:lang w:eastAsia="en-GB"/>
        </w:rPr>
        <w:t xml:space="preserve"> maximise participation from throughout the Diocese, however this may be discussed with </w:t>
      </w:r>
      <w:r w:rsidR="00941883">
        <w:rPr>
          <w:lang w:eastAsia="en-GB"/>
        </w:rPr>
        <w:t>analysts</w:t>
      </w:r>
      <w:r w:rsidR="004F2807">
        <w:rPr>
          <w:lang w:eastAsia="en-GB"/>
        </w:rPr>
        <w:t xml:space="preserve">, if </w:t>
      </w:r>
      <w:r w:rsidR="00E05121">
        <w:rPr>
          <w:lang w:eastAsia="en-GB"/>
        </w:rPr>
        <w:t>an in-person option is considered preferable.</w:t>
      </w:r>
      <w:r w:rsidR="00F65669">
        <w:rPr>
          <w:lang w:eastAsia="en-GB"/>
        </w:rPr>
        <w:t xml:space="preserve"> </w:t>
      </w:r>
    </w:p>
    <w:p w14:paraId="05D4E8DE" w14:textId="089696DD" w:rsidR="003619FF" w:rsidRDefault="00B463C1" w:rsidP="003619FF">
      <w:pPr>
        <w:pStyle w:val="Heading3"/>
        <w:rPr>
          <w:lang w:eastAsia="en-GB"/>
        </w:rPr>
      </w:pPr>
      <w:bookmarkStart w:id="14" w:name="_Toc222228027"/>
      <w:r>
        <w:rPr>
          <w:lang w:eastAsia="en-GB"/>
        </w:rPr>
        <w:lastRenderedPageBreak/>
        <w:t>Contact with Survivors and others</w:t>
      </w:r>
      <w:bookmarkEnd w:id="14"/>
    </w:p>
    <w:p w14:paraId="303E03CA" w14:textId="674AD291" w:rsidR="000D3A63" w:rsidRDefault="00405995" w:rsidP="00391FC6">
      <w:pPr>
        <w:jc w:val="both"/>
        <w:rPr>
          <w:lang w:eastAsia="en-GB"/>
        </w:rPr>
      </w:pPr>
      <w:r>
        <w:rPr>
          <w:lang w:eastAsia="en-GB"/>
        </w:rPr>
        <w:t xml:space="preserve">The CSSA Survivor Reference Panel has consistently </w:t>
      </w:r>
      <w:r w:rsidR="00590B40">
        <w:rPr>
          <w:lang w:eastAsia="en-GB"/>
        </w:rPr>
        <w:t xml:space="preserve">highlighted the importance of hearing the voice of survivors </w:t>
      </w:r>
      <w:proofErr w:type="gramStart"/>
      <w:r w:rsidR="00590B40">
        <w:rPr>
          <w:lang w:eastAsia="en-GB"/>
        </w:rPr>
        <w:t>during the course of</w:t>
      </w:r>
      <w:proofErr w:type="gramEnd"/>
      <w:r w:rsidR="00590B40">
        <w:rPr>
          <w:lang w:eastAsia="en-GB"/>
        </w:rPr>
        <w:t xml:space="preserve"> </w:t>
      </w:r>
      <w:r w:rsidR="00941883">
        <w:t>inspection</w:t>
      </w:r>
      <w:r w:rsidR="00EA1B7F">
        <w:t>s</w:t>
      </w:r>
      <w:r w:rsidR="00941883">
        <w:t xml:space="preserve"> </w:t>
      </w:r>
      <w:r w:rsidR="00590B40">
        <w:rPr>
          <w:lang w:eastAsia="en-GB"/>
        </w:rPr>
        <w:t xml:space="preserve">and </w:t>
      </w:r>
      <w:r w:rsidR="005A04C3">
        <w:rPr>
          <w:lang w:eastAsia="en-GB"/>
        </w:rPr>
        <w:t xml:space="preserve">has </w:t>
      </w:r>
      <w:r w:rsidR="00291EBF">
        <w:rPr>
          <w:lang w:eastAsia="en-GB"/>
        </w:rPr>
        <w:t xml:space="preserve">indicated its </w:t>
      </w:r>
      <w:r w:rsidR="007A704D">
        <w:rPr>
          <w:lang w:eastAsia="en-GB"/>
        </w:rPr>
        <w:t xml:space="preserve">belief that survivors will welcome the opportunity to contribute to </w:t>
      </w:r>
      <w:r w:rsidR="00EA1B7F">
        <w:t>inspections</w:t>
      </w:r>
      <w:r w:rsidR="007A704D">
        <w:rPr>
          <w:lang w:eastAsia="en-GB"/>
        </w:rPr>
        <w:t>.</w:t>
      </w:r>
      <w:r w:rsidR="00EB2B13">
        <w:rPr>
          <w:lang w:eastAsia="en-GB"/>
        </w:rPr>
        <w:t xml:space="preserve"> Dioceses are </w:t>
      </w:r>
      <w:r w:rsidR="00207175">
        <w:rPr>
          <w:lang w:eastAsia="en-GB"/>
        </w:rPr>
        <w:t xml:space="preserve">therefore </w:t>
      </w:r>
      <w:r w:rsidR="00EB2B13">
        <w:rPr>
          <w:lang w:eastAsia="en-GB"/>
        </w:rPr>
        <w:t xml:space="preserve">encouraged to </w:t>
      </w:r>
      <w:r w:rsidR="00A8584F">
        <w:rPr>
          <w:lang w:eastAsia="en-GB"/>
        </w:rPr>
        <w:t>offer survivors with whom they have an ongoing working relationship the opportunity to speak</w:t>
      </w:r>
      <w:r w:rsidR="00EE6932">
        <w:rPr>
          <w:lang w:eastAsia="en-GB"/>
        </w:rPr>
        <w:t xml:space="preserve"> </w:t>
      </w:r>
      <w:r w:rsidR="00A8584F">
        <w:rPr>
          <w:lang w:eastAsia="en-GB"/>
        </w:rPr>
        <w:t xml:space="preserve">to </w:t>
      </w:r>
      <w:r w:rsidR="00EA1B7F">
        <w:rPr>
          <w:lang w:eastAsia="en-GB"/>
        </w:rPr>
        <w:t>analysts</w:t>
      </w:r>
      <w:r w:rsidR="00DF2999">
        <w:rPr>
          <w:lang w:eastAsia="en-GB"/>
        </w:rPr>
        <w:t xml:space="preserve">. </w:t>
      </w:r>
      <w:r w:rsidR="00D96C58">
        <w:rPr>
          <w:lang w:eastAsia="en-GB"/>
        </w:rPr>
        <w:t>A</w:t>
      </w:r>
      <w:r w:rsidR="00EA1B7F">
        <w:rPr>
          <w:lang w:eastAsia="en-GB"/>
        </w:rPr>
        <w:t>nal</w:t>
      </w:r>
      <w:r w:rsidR="00DB7C9A">
        <w:rPr>
          <w:lang w:eastAsia="en-GB"/>
        </w:rPr>
        <w:t>y</w:t>
      </w:r>
      <w:r w:rsidR="00D96C58">
        <w:rPr>
          <w:lang w:eastAsia="en-GB"/>
        </w:rPr>
        <w:t>s</w:t>
      </w:r>
      <w:r w:rsidR="00DB7C9A">
        <w:rPr>
          <w:lang w:eastAsia="en-GB"/>
        </w:rPr>
        <w:t>ts</w:t>
      </w:r>
      <w:r w:rsidR="00D96C58">
        <w:rPr>
          <w:lang w:eastAsia="en-GB"/>
        </w:rPr>
        <w:t xml:space="preserve"> will be happy to meet </w:t>
      </w:r>
      <w:r w:rsidR="009C2237">
        <w:rPr>
          <w:lang w:eastAsia="en-GB"/>
        </w:rPr>
        <w:t>or receive information from survivors in a manner of their choosing</w:t>
      </w:r>
      <w:r w:rsidR="00431E7E">
        <w:rPr>
          <w:lang w:eastAsia="en-GB"/>
        </w:rPr>
        <w:t>. A</w:t>
      </w:r>
      <w:r w:rsidR="00E61813">
        <w:rPr>
          <w:lang w:eastAsia="en-GB"/>
        </w:rPr>
        <w:t>s an alternative</w:t>
      </w:r>
      <w:r w:rsidR="00DB7724">
        <w:rPr>
          <w:lang w:eastAsia="en-GB"/>
        </w:rPr>
        <w:t>,</w:t>
      </w:r>
      <w:r w:rsidR="00E61813">
        <w:rPr>
          <w:lang w:eastAsia="en-GB"/>
        </w:rPr>
        <w:t xml:space="preserve"> Dioceses are encouraged to draw the attention of any survivor</w:t>
      </w:r>
      <w:r w:rsidR="000D3A63">
        <w:rPr>
          <w:lang w:eastAsia="en-GB"/>
        </w:rPr>
        <w:t xml:space="preserve"> with whom they have worked during the </w:t>
      </w:r>
      <w:r w:rsidR="00DB7C9A">
        <w:t xml:space="preserve">inspection </w:t>
      </w:r>
      <w:r w:rsidR="000D3A63">
        <w:rPr>
          <w:lang w:eastAsia="en-GB"/>
        </w:rPr>
        <w:t>period to the public call-out for information.</w:t>
      </w:r>
    </w:p>
    <w:p w14:paraId="1A7318AC" w14:textId="3D39380E" w:rsidR="00B463C1" w:rsidRDefault="00DB7724" w:rsidP="00391FC6">
      <w:pPr>
        <w:jc w:val="both"/>
        <w:rPr>
          <w:lang w:eastAsia="en-GB"/>
        </w:rPr>
      </w:pPr>
      <w:r>
        <w:rPr>
          <w:lang w:eastAsia="en-GB"/>
        </w:rPr>
        <w:t>A</w:t>
      </w:r>
      <w:r w:rsidR="00DB7C9A">
        <w:rPr>
          <w:lang w:eastAsia="en-GB"/>
        </w:rPr>
        <w:t>nal</w:t>
      </w:r>
      <w:r w:rsidR="001C0793">
        <w:rPr>
          <w:lang w:eastAsia="en-GB"/>
        </w:rPr>
        <w:t>y</w:t>
      </w:r>
      <w:r w:rsidR="00DB7C9A">
        <w:rPr>
          <w:lang w:eastAsia="en-GB"/>
        </w:rPr>
        <w:t>sts</w:t>
      </w:r>
      <w:r>
        <w:rPr>
          <w:lang w:eastAsia="en-GB"/>
        </w:rPr>
        <w:t xml:space="preserve"> will also welcome the opportunity to meet with or hear from respondents to allegations, subjects of safeguarding plans or others who have received a safeguarding service.</w:t>
      </w:r>
    </w:p>
    <w:p w14:paraId="09F67559" w14:textId="06F273E2" w:rsidR="00E1152F" w:rsidRPr="00B463C1" w:rsidRDefault="00351DDC" w:rsidP="00391FC6">
      <w:pPr>
        <w:jc w:val="both"/>
        <w:rPr>
          <w:lang w:eastAsia="en-GB"/>
        </w:rPr>
      </w:pPr>
      <w:r>
        <w:rPr>
          <w:lang w:eastAsia="en-GB"/>
        </w:rPr>
        <w:t xml:space="preserve">Anyone having contact with the CSSA in </w:t>
      </w:r>
      <w:r w:rsidR="00843F49">
        <w:rPr>
          <w:lang w:eastAsia="en-GB"/>
        </w:rPr>
        <w:t>t</w:t>
      </w:r>
      <w:r>
        <w:rPr>
          <w:lang w:eastAsia="en-GB"/>
        </w:rPr>
        <w:t xml:space="preserve">his context will receive a copy of the CSSA Privacy Notice, which </w:t>
      </w:r>
      <w:r w:rsidR="007703BD">
        <w:rPr>
          <w:lang w:eastAsia="en-GB"/>
        </w:rPr>
        <w:t>sets out how information that they disclose will be managed. This provides for the confidential handling of information</w:t>
      </w:r>
      <w:r w:rsidR="0035579A">
        <w:rPr>
          <w:lang w:eastAsia="en-GB"/>
        </w:rPr>
        <w:t xml:space="preserve">, with the proviso that </w:t>
      </w:r>
      <w:r w:rsidR="00645387">
        <w:rPr>
          <w:lang w:eastAsia="en-GB"/>
        </w:rPr>
        <w:t>any disclosures of abuse or information that suggests an ongoing risk of harm will be passed to the relevant Diocesan safeguarding team or statutory agencies</w:t>
      </w:r>
      <w:r w:rsidR="0035579A">
        <w:rPr>
          <w:lang w:eastAsia="en-GB"/>
        </w:rPr>
        <w:t>,</w:t>
      </w:r>
      <w:r w:rsidR="00645387">
        <w:rPr>
          <w:lang w:eastAsia="en-GB"/>
        </w:rPr>
        <w:t xml:space="preserve"> in accordance with the policy expectations of the Catholic Church in England and Wales.</w:t>
      </w:r>
      <w:r w:rsidR="008807B4">
        <w:rPr>
          <w:lang w:eastAsia="en-GB"/>
        </w:rPr>
        <w:t xml:space="preserve"> </w:t>
      </w:r>
    </w:p>
    <w:p w14:paraId="4CE2F3DD" w14:textId="77777777" w:rsidR="00B44A02" w:rsidRPr="0065032C" w:rsidRDefault="00B44A02" w:rsidP="00E9014C">
      <w:pPr>
        <w:pStyle w:val="Heading3"/>
        <w:jc w:val="both"/>
        <w:rPr>
          <w:rFonts w:eastAsia="Times New Roman"/>
          <w:lang w:eastAsia="en-GB"/>
        </w:rPr>
      </w:pPr>
      <w:bookmarkStart w:id="15" w:name="_Toc222228028"/>
      <w:r w:rsidRPr="0065032C">
        <w:rPr>
          <w:rFonts w:eastAsia="Times New Roman"/>
          <w:lang w:eastAsia="en-GB"/>
        </w:rPr>
        <w:t>Reporting</w:t>
      </w:r>
      <w:bookmarkEnd w:id="15"/>
      <w:r w:rsidRPr="0065032C">
        <w:rPr>
          <w:rFonts w:eastAsia="Times New Roman"/>
          <w:lang w:eastAsia="en-GB"/>
        </w:rPr>
        <w:t xml:space="preserve"> </w:t>
      </w:r>
    </w:p>
    <w:p w14:paraId="39B23649" w14:textId="54E64F5A" w:rsidR="00B44A02" w:rsidRPr="0065032C" w:rsidRDefault="00B44A02" w:rsidP="00E9014C">
      <w:pPr>
        <w:spacing w:line="276" w:lineRule="auto"/>
        <w:jc w:val="both"/>
        <w:rPr>
          <w:bCs/>
        </w:rPr>
      </w:pPr>
      <w:r w:rsidRPr="0065032C">
        <w:rPr>
          <w:bCs/>
        </w:rPr>
        <w:t xml:space="preserve">Each </w:t>
      </w:r>
      <w:r w:rsidR="005359D7">
        <w:t xml:space="preserve">inspection </w:t>
      </w:r>
      <w:r w:rsidRPr="0065032C">
        <w:rPr>
          <w:bCs/>
        </w:rPr>
        <w:t xml:space="preserve">will result in a written report </w:t>
      </w:r>
      <w:r w:rsidR="00D3423B">
        <w:rPr>
          <w:bCs/>
        </w:rPr>
        <w:t>that</w:t>
      </w:r>
      <w:r w:rsidRPr="0065032C">
        <w:rPr>
          <w:bCs/>
        </w:rPr>
        <w:t xml:space="preserve"> will include an assessment of the extent to which the Diocese is meeting the </w:t>
      </w:r>
      <w:r w:rsidR="00235A41">
        <w:rPr>
          <w:bCs/>
        </w:rPr>
        <w:t xml:space="preserve">National </w:t>
      </w:r>
      <w:r w:rsidRPr="0065032C">
        <w:rPr>
          <w:bCs/>
        </w:rPr>
        <w:t xml:space="preserve">Safeguarding Standards and other Mandatory Requirements. </w:t>
      </w:r>
      <w:r w:rsidR="00D864AD">
        <w:rPr>
          <w:bCs/>
        </w:rPr>
        <w:t xml:space="preserve">Throughout the </w:t>
      </w:r>
      <w:r w:rsidR="005359D7">
        <w:t xml:space="preserve">inspection </w:t>
      </w:r>
      <w:r w:rsidR="00D864AD">
        <w:rPr>
          <w:bCs/>
        </w:rPr>
        <w:t xml:space="preserve">process, </w:t>
      </w:r>
      <w:r w:rsidR="005359D7">
        <w:rPr>
          <w:bCs/>
        </w:rPr>
        <w:t>analysts</w:t>
      </w:r>
      <w:r w:rsidR="00D864AD">
        <w:rPr>
          <w:bCs/>
        </w:rPr>
        <w:t xml:space="preserve"> will seek to triangulate</w:t>
      </w:r>
      <w:r w:rsidR="007350D7">
        <w:rPr>
          <w:bCs/>
        </w:rPr>
        <w:t xml:space="preserve"> information</w:t>
      </w:r>
      <w:r w:rsidR="00D864AD">
        <w:rPr>
          <w:bCs/>
        </w:rPr>
        <w:t xml:space="preserve"> and to </w:t>
      </w:r>
      <w:r w:rsidR="007350D7">
        <w:rPr>
          <w:bCs/>
        </w:rPr>
        <w:t>reach evidence</w:t>
      </w:r>
      <w:r w:rsidR="00D35B6A">
        <w:rPr>
          <w:bCs/>
        </w:rPr>
        <w:t>-</w:t>
      </w:r>
      <w:r w:rsidR="007350D7">
        <w:rPr>
          <w:bCs/>
        </w:rPr>
        <w:t xml:space="preserve">based conclusions. </w:t>
      </w:r>
      <w:r w:rsidR="00EA785D">
        <w:rPr>
          <w:bCs/>
        </w:rPr>
        <w:t>These will be used to apply a grading</w:t>
      </w:r>
      <w:r w:rsidRPr="0065032C">
        <w:rPr>
          <w:bCs/>
        </w:rPr>
        <w:t xml:space="preserve"> </w:t>
      </w:r>
      <w:r w:rsidR="00132E17">
        <w:rPr>
          <w:bCs/>
        </w:rPr>
        <w:t>to</w:t>
      </w:r>
      <w:r w:rsidRPr="0065032C">
        <w:rPr>
          <w:bCs/>
        </w:rPr>
        <w:t xml:space="preserve"> each </w:t>
      </w:r>
      <w:r w:rsidR="00CF0A15">
        <w:rPr>
          <w:bCs/>
        </w:rPr>
        <w:t>S</w:t>
      </w:r>
      <w:r w:rsidRPr="0065032C">
        <w:rPr>
          <w:bCs/>
        </w:rPr>
        <w:t>tandard</w:t>
      </w:r>
      <w:r w:rsidR="00132E17">
        <w:rPr>
          <w:bCs/>
        </w:rPr>
        <w:t xml:space="preserve"> which, in turn, lead</w:t>
      </w:r>
      <w:r w:rsidR="00AD0F62">
        <w:rPr>
          <w:bCs/>
        </w:rPr>
        <w:t>s</w:t>
      </w:r>
      <w:r w:rsidR="00132E17">
        <w:rPr>
          <w:bCs/>
        </w:rPr>
        <w:t xml:space="preserve"> to an overall grade. </w:t>
      </w:r>
      <w:r w:rsidR="002009E7">
        <w:rPr>
          <w:bCs/>
        </w:rPr>
        <w:t>Grading is completed with reference to the Maturity Matrix (Appendix</w:t>
      </w:r>
      <w:r w:rsidR="00BF2A04">
        <w:rPr>
          <w:bCs/>
        </w:rPr>
        <w:t xml:space="preserve"> 2</w:t>
      </w:r>
      <w:r w:rsidR="002009E7">
        <w:rPr>
          <w:bCs/>
        </w:rPr>
        <w:t xml:space="preserve">), which </w:t>
      </w:r>
      <w:r w:rsidR="00AC51B8">
        <w:rPr>
          <w:bCs/>
        </w:rPr>
        <w:t>D</w:t>
      </w:r>
      <w:r w:rsidR="002009E7">
        <w:rPr>
          <w:bCs/>
        </w:rPr>
        <w:t xml:space="preserve">ioceses are </w:t>
      </w:r>
      <w:r w:rsidR="00AD11A5">
        <w:rPr>
          <w:bCs/>
        </w:rPr>
        <w:t xml:space="preserve">also </w:t>
      </w:r>
      <w:r w:rsidR="002009E7">
        <w:rPr>
          <w:bCs/>
        </w:rPr>
        <w:t xml:space="preserve">encouraged to use </w:t>
      </w:r>
      <w:r w:rsidR="003F127D">
        <w:rPr>
          <w:bCs/>
        </w:rPr>
        <w:t xml:space="preserve">to consider how they might develop their </w:t>
      </w:r>
      <w:r w:rsidR="00AD11A5">
        <w:rPr>
          <w:bCs/>
        </w:rPr>
        <w:t xml:space="preserve">own </w:t>
      </w:r>
      <w:r w:rsidR="003F127D">
        <w:rPr>
          <w:bCs/>
        </w:rPr>
        <w:t>practice</w:t>
      </w:r>
      <w:r w:rsidRPr="0065032C">
        <w:rPr>
          <w:bCs/>
        </w:rPr>
        <w:t xml:space="preserve">. The </w:t>
      </w:r>
      <w:r w:rsidR="00885A79">
        <w:t xml:space="preserve">inspection </w:t>
      </w:r>
      <w:r w:rsidR="00B94399">
        <w:rPr>
          <w:bCs/>
        </w:rPr>
        <w:t>r</w:t>
      </w:r>
      <w:r w:rsidRPr="0065032C">
        <w:rPr>
          <w:bCs/>
        </w:rPr>
        <w:t xml:space="preserve">eport will </w:t>
      </w:r>
      <w:r w:rsidR="00646A06">
        <w:rPr>
          <w:bCs/>
        </w:rPr>
        <w:t>make</w:t>
      </w:r>
      <w:r w:rsidR="00EB269F">
        <w:rPr>
          <w:bCs/>
        </w:rPr>
        <w:t xml:space="preserve"> recommendations for the Diocese</w:t>
      </w:r>
      <w:r w:rsidR="00991878">
        <w:rPr>
          <w:bCs/>
        </w:rPr>
        <w:t xml:space="preserve"> and provide </w:t>
      </w:r>
      <w:r w:rsidR="004F4600">
        <w:rPr>
          <w:bCs/>
        </w:rPr>
        <w:t>expected</w:t>
      </w:r>
      <w:r w:rsidR="003F127D">
        <w:rPr>
          <w:bCs/>
        </w:rPr>
        <w:t xml:space="preserve"> timeframes</w:t>
      </w:r>
      <w:r w:rsidR="004F4600">
        <w:rPr>
          <w:bCs/>
        </w:rPr>
        <w:t xml:space="preserve"> for their implementation.</w:t>
      </w:r>
    </w:p>
    <w:p w14:paraId="01BB4888" w14:textId="074343C0" w:rsidR="00825D27" w:rsidRPr="0065032C" w:rsidRDefault="00825D27" w:rsidP="00E9014C">
      <w:pPr>
        <w:spacing w:line="276" w:lineRule="auto"/>
        <w:jc w:val="both"/>
      </w:pPr>
      <w:r w:rsidRPr="0065032C">
        <w:t xml:space="preserve">All </w:t>
      </w:r>
      <w:r w:rsidR="00885A79">
        <w:t xml:space="preserve">inspection </w:t>
      </w:r>
      <w:r w:rsidR="00340AA7">
        <w:t>reports</w:t>
      </w:r>
      <w:r w:rsidRPr="0065032C">
        <w:t xml:space="preserve"> will be moderated by the Quality Assurance Manager and/ or the senior leadership team of the CSSA. A</w:t>
      </w:r>
      <w:r w:rsidR="00885A79">
        <w:t>nalyst</w:t>
      </w:r>
      <w:r w:rsidRPr="0065032C">
        <w:t>s will have to evidence that their judgements are sound and can be tested against agreed criteria.</w:t>
      </w:r>
      <w:r w:rsidR="00340AA7" w:rsidRPr="00340AA7">
        <w:rPr>
          <w:bCs/>
        </w:rPr>
        <w:t xml:space="preserve"> </w:t>
      </w:r>
      <w:r w:rsidR="00340AA7">
        <w:rPr>
          <w:bCs/>
        </w:rPr>
        <w:t xml:space="preserve">A draft </w:t>
      </w:r>
      <w:r w:rsidR="00885A79">
        <w:t xml:space="preserve">inspection </w:t>
      </w:r>
      <w:r w:rsidR="00340AA7">
        <w:rPr>
          <w:bCs/>
        </w:rPr>
        <w:t>report</w:t>
      </w:r>
      <w:r w:rsidR="00340AA7" w:rsidRPr="0065032C">
        <w:rPr>
          <w:bCs/>
        </w:rPr>
        <w:t xml:space="preserve"> will be shared with the Diocese upon completion</w:t>
      </w:r>
      <w:r w:rsidR="00340AA7">
        <w:rPr>
          <w:bCs/>
        </w:rPr>
        <w:t xml:space="preserve"> of this process</w:t>
      </w:r>
      <w:r w:rsidR="00340AA7" w:rsidRPr="0065032C">
        <w:rPr>
          <w:bCs/>
        </w:rPr>
        <w:t>.</w:t>
      </w:r>
    </w:p>
    <w:p w14:paraId="1FCDEDE7" w14:textId="57A0C850" w:rsidR="00B44A02" w:rsidRPr="0065032C" w:rsidRDefault="00B44A02" w:rsidP="00E9014C">
      <w:pPr>
        <w:spacing w:line="276" w:lineRule="auto"/>
        <w:jc w:val="both"/>
        <w:rPr>
          <w:bCs/>
        </w:rPr>
      </w:pPr>
      <w:r w:rsidRPr="0065032C">
        <w:rPr>
          <w:bCs/>
        </w:rPr>
        <w:t xml:space="preserve">The Diocese will have </w:t>
      </w:r>
      <w:r w:rsidR="007B1CFC">
        <w:rPr>
          <w:bCs/>
        </w:rPr>
        <w:t>the</w:t>
      </w:r>
      <w:r w:rsidRPr="0065032C">
        <w:rPr>
          <w:bCs/>
        </w:rPr>
        <w:t xml:space="preserve"> opportunity to review the content of the </w:t>
      </w:r>
      <w:r w:rsidR="00A4569D">
        <w:rPr>
          <w:bCs/>
        </w:rPr>
        <w:t xml:space="preserve">draft </w:t>
      </w:r>
      <w:r w:rsidR="00885A79">
        <w:t xml:space="preserve">inspection </w:t>
      </w:r>
      <w:r w:rsidRPr="0065032C">
        <w:rPr>
          <w:bCs/>
        </w:rPr>
        <w:t>report and provide feedback in respect of factual accuracy, fairness and reasonableness</w:t>
      </w:r>
      <w:r w:rsidR="00FE37D4">
        <w:rPr>
          <w:bCs/>
        </w:rPr>
        <w:t>,</w:t>
      </w:r>
      <w:r w:rsidRPr="0065032C">
        <w:rPr>
          <w:bCs/>
        </w:rPr>
        <w:t xml:space="preserve"> prior to the final sign-off.</w:t>
      </w:r>
      <w:r w:rsidR="00890809">
        <w:rPr>
          <w:bCs/>
        </w:rPr>
        <w:t xml:space="preserve"> </w:t>
      </w:r>
      <w:r w:rsidR="00F25CCF">
        <w:rPr>
          <w:bCs/>
        </w:rPr>
        <w:t>The CSSA will agree to reasonable requests for conversations or meetings with the Diocese during this period</w:t>
      </w:r>
      <w:r w:rsidR="00D11FE1">
        <w:rPr>
          <w:bCs/>
        </w:rPr>
        <w:t xml:space="preserve">. </w:t>
      </w:r>
      <w:r w:rsidR="003777DA">
        <w:rPr>
          <w:bCs/>
        </w:rPr>
        <w:t xml:space="preserve">Ordinarily </w:t>
      </w:r>
      <w:r w:rsidR="004847FD">
        <w:rPr>
          <w:bCs/>
        </w:rPr>
        <w:t xml:space="preserve">questions or concerns will be </w:t>
      </w:r>
      <w:r w:rsidR="009C390A">
        <w:rPr>
          <w:bCs/>
        </w:rPr>
        <w:t xml:space="preserve">made to, and </w:t>
      </w:r>
      <w:r w:rsidR="004847FD">
        <w:rPr>
          <w:bCs/>
        </w:rPr>
        <w:t>resolved by</w:t>
      </w:r>
      <w:r w:rsidR="009C390A">
        <w:rPr>
          <w:bCs/>
        </w:rPr>
        <w:t>,</w:t>
      </w:r>
      <w:r w:rsidR="004847FD">
        <w:rPr>
          <w:bCs/>
        </w:rPr>
        <w:t xml:space="preserve"> the lead </w:t>
      </w:r>
      <w:r w:rsidR="00891A35">
        <w:rPr>
          <w:bCs/>
        </w:rPr>
        <w:t>analyst</w:t>
      </w:r>
      <w:r w:rsidR="004847FD">
        <w:rPr>
          <w:bCs/>
        </w:rPr>
        <w:t>, however s</w:t>
      </w:r>
      <w:r w:rsidR="00817F8B">
        <w:rPr>
          <w:bCs/>
        </w:rPr>
        <w:t xml:space="preserve">enior leaders within the Diocese may request </w:t>
      </w:r>
      <w:r w:rsidR="00D60B16">
        <w:rPr>
          <w:bCs/>
        </w:rPr>
        <w:t xml:space="preserve">a </w:t>
      </w:r>
      <w:r w:rsidR="00D60B16">
        <w:rPr>
          <w:bCs/>
        </w:rPr>
        <w:lastRenderedPageBreak/>
        <w:t xml:space="preserve">response from </w:t>
      </w:r>
      <w:r w:rsidR="00C31144">
        <w:rPr>
          <w:bCs/>
        </w:rPr>
        <w:t xml:space="preserve">or meeting with </w:t>
      </w:r>
      <w:r w:rsidR="00D60B16">
        <w:rPr>
          <w:bCs/>
        </w:rPr>
        <w:t xml:space="preserve">the </w:t>
      </w:r>
      <w:r w:rsidR="00C87020">
        <w:rPr>
          <w:bCs/>
        </w:rPr>
        <w:t>Quality Assurance</w:t>
      </w:r>
      <w:r w:rsidR="00D60B16">
        <w:rPr>
          <w:bCs/>
        </w:rPr>
        <w:t xml:space="preserve"> Manager</w:t>
      </w:r>
      <w:r w:rsidR="00DC5E12">
        <w:rPr>
          <w:bCs/>
        </w:rPr>
        <w:t>, with the final</w:t>
      </w:r>
      <w:r w:rsidR="00D60B16">
        <w:rPr>
          <w:bCs/>
        </w:rPr>
        <w:t xml:space="preserve"> level of escalation being for the Bishop to contact the CSSA Chief Executive Officer</w:t>
      </w:r>
      <w:r w:rsidR="001F3965">
        <w:rPr>
          <w:bCs/>
        </w:rPr>
        <w:t xml:space="preserve"> (CEO)</w:t>
      </w:r>
      <w:r w:rsidR="005B4AFC">
        <w:rPr>
          <w:bCs/>
        </w:rPr>
        <w:t>.</w:t>
      </w:r>
      <w:r w:rsidR="00F25CCF">
        <w:rPr>
          <w:bCs/>
        </w:rPr>
        <w:t xml:space="preserve"> </w:t>
      </w:r>
      <w:r w:rsidR="006B4BE1">
        <w:rPr>
          <w:bCs/>
        </w:rPr>
        <w:t>Final representations should be made in writing and include evidence to support the point</w:t>
      </w:r>
      <w:r w:rsidR="001F3965">
        <w:rPr>
          <w:bCs/>
        </w:rPr>
        <w:t>s</w:t>
      </w:r>
      <w:r w:rsidR="006B4BE1">
        <w:rPr>
          <w:bCs/>
        </w:rPr>
        <w:t xml:space="preserve"> being made.</w:t>
      </w:r>
      <w:r w:rsidR="006B4BE1" w:rsidRPr="0065032C">
        <w:rPr>
          <w:bCs/>
        </w:rPr>
        <w:t xml:space="preserve"> </w:t>
      </w:r>
      <w:r w:rsidR="00F25CCF">
        <w:rPr>
          <w:bCs/>
        </w:rPr>
        <w:t>Thereafter, the Diocese will be provided with a final report</w:t>
      </w:r>
      <w:r w:rsidR="0067513E">
        <w:rPr>
          <w:bCs/>
        </w:rPr>
        <w:t xml:space="preserve"> and (where necessary) written response to their </w:t>
      </w:r>
      <w:r w:rsidR="000F1DA9">
        <w:rPr>
          <w:bCs/>
        </w:rPr>
        <w:t>representations.</w:t>
      </w:r>
      <w:r w:rsidR="00F25CCF">
        <w:rPr>
          <w:bCs/>
        </w:rPr>
        <w:t xml:space="preserve"> </w:t>
      </w:r>
      <w:r w:rsidR="000F1DA9">
        <w:rPr>
          <w:bCs/>
        </w:rPr>
        <w:t xml:space="preserve">The </w:t>
      </w:r>
      <w:r w:rsidR="00891A35">
        <w:t xml:space="preserve">inspection </w:t>
      </w:r>
      <w:r w:rsidR="000F1DA9">
        <w:rPr>
          <w:bCs/>
        </w:rPr>
        <w:t>report</w:t>
      </w:r>
      <w:r w:rsidR="00F25CCF">
        <w:rPr>
          <w:bCs/>
        </w:rPr>
        <w:t xml:space="preserve"> will be published on the CSSA website</w:t>
      </w:r>
      <w:r w:rsidR="000F1DA9">
        <w:rPr>
          <w:bCs/>
        </w:rPr>
        <w:t>, with due notice provided to the Diocese</w:t>
      </w:r>
      <w:r w:rsidR="00F25CCF">
        <w:rPr>
          <w:bCs/>
        </w:rPr>
        <w:t xml:space="preserve">. </w:t>
      </w:r>
      <w:r w:rsidR="007B12A0">
        <w:rPr>
          <w:bCs/>
        </w:rPr>
        <w:t xml:space="preserve">(A full timeline for the </w:t>
      </w:r>
      <w:r w:rsidR="00891A35">
        <w:t xml:space="preserve">inspection </w:t>
      </w:r>
      <w:r w:rsidR="007B12A0">
        <w:rPr>
          <w:bCs/>
        </w:rPr>
        <w:t xml:space="preserve">process is </w:t>
      </w:r>
      <w:r w:rsidR="00A34156">
        <w:rPr>
          <w:bCs/>
        </w:rPr>
        <w:t>included in Appendix 3).</w:t>
      </w:r>
    </w:p>
    <w:p w14:paraId="6755AC36" w14:textId="77777777" w:rsidR="0065032C" w:rsidRPr="0065032C" w:rsidRDefault="0065032C" w:rsidP="00E9014C">
      <w:pPr>
        <w:pStyle w:val="Heading3"/>
        <w:jc w:val="both"/>
        <w:rPr>
          <w:rFonts w:eastAsia="Times New Roman"/>
          <w:lang w:eastAsia="en-GB"/>
        </w:rPr>
      </w:pPr>
      <w:bookmarkStart w:id="16" w:name="_Toc222228029"/>
      <w:r w:rsidRPr="0065032C">
        <w:rPr>
          <w:rFonts w:eastAsia="Times New Roman"/>
          <w:lang w:eastAsia="en-GB"/>
        </w:rPr>
        <w:t>Escalation</w:t>
      </w:r>
      <w:bookmarkEnd w:id="16"/>
    </w:p>
    <w:p w14:paraId="5CBC7420" w14:textId="35A440CD" w:rsidR="0065032C" w:rsidRPr="0065032C" w:rsidRDefault="0065032C" w:rsidP="00E9014C">
      <w:pPr>
        <w:spacing w:line="276" w:lineRule="auto"/>
        <w:jc w:val="both"/>
      </w:pPr>
      <w:bookmarkStart w:id="17" w:name="_Hlk117674148"/>
      <w:proofErr w:type="gramStart"/>
      <w:r w:rsidRPr="0065032C">
        <w:t>During the course of</w:t>
      </w:r>
      <w:proofErr w:type="gramEnd"/>
      <w:r w:rsidRPr="0065032C">
        <w:t xml:space="preserve"> the </w:t>
      </w:r>
      <w:r w:rsidR="00891A35">
        <w:t>inspection</w:t>
      </w:r>
      <w:r w:rsidRPr="0065032C">
        <w:t xml:space="preserve">, it may be necessary for </w:t>
      </w:r>
      <w:r w:rsidR="00891A35">
        <w:t>analyst</w:t>
      </w:r>
      <w:r w:rsidRPr="0065032C">
        <w:t>s to raise an escalation. The escalation process may be used in the following circumstances:</w:t>
      </w:r>
    </w:p>
    <w:p w14:paraId="44BFC7AA" w14:textId="67AD246F" w:rsidR="0065032C" w:rsidRPr="0065032C" w:rsidRDefault="0065032C" w:rsidP="00E9014C">
      <w:pPr>
        <w:numPr>
          <w:ilvl w:val="0"/>
          <w:numId w:val="23"/>
        </w:numPr>
        <w:spacing w:line="276" w:lineRule="auto"/>
        <w:contextualSpacing/>
        <w:jc w:val="both"/>
        <w:rPr>
          <w:rFonts w:eastAsia="Times New Roman"/>
          <w:bCs/>
        </w:rPr>
      </w:pPr>
      <w:r w:rsidRPr="0065032C">
        <w:rPr>
          <w:rFonts w:eastAsia="Times New Roman"/>
          <w:bCs/>
        </w:rPr>
        <w:t xml:space="preserve">When </w:t>
      </w:r>
      <w:r w:rsidR="00891A35">
        <w:rPr>
          <w:rFonts w:eastAsia="Times New Roman"/>
          <w:bCs/>
        </w:rPr>
        <w:t>analysts</w:t>
      </w:r>
      <w:r w:rsidRPr="0065032C">
        <w:rPr>
          <w:rFonts w:eastAsia="Times New Roman"/>
          <w:bCs/>
        </w:rPr>
        <w:t xml:space="preserve"> have significant concerns about </w:t>
      </w:r>
      <w:r w:rsidR="00E36556">
        <w:rPr>
          <w:rFonts w:eastAsia="Times New Roman"/>
          <w:bCs/>
        </w:rPr>
        <w:t xml:space="preserve">the management of </w:t>
      </w:r>
      <w:r w:rsidRPr="0065032C">
        <w:rPr>
          <w:rFonts w:eastAsia="Times New Roman"/>
          <w:bCs/>
        </w:rPr>
        <w:t xml:space="preserve">a current safeguarding </w:t>
      </w:r>
      <w:proofErr w:type="gramStart"/>
      <w:r w:rsidRPr="0065032C">
        <w:rPr>
          <w:rFonts w:eastAsia="Times New Roman"/>
          <w:bCs/>
        </w:rPr>
        <w:t>case;</w:t>
      </w:r>
      <w:proofErr w:type="gramEnd"/>
    </w:p>
    <w:p w14:paraId="0C5BAF02" w14:textId="1273A9B4" w:rsidR="0065032C" w:rsidRPr="0065032C" w:rsidRDefault="0065032C" w:rsidP="00E9014C">
      <w:pPr>
        <w:numPr>
          <w:ilvl w:val="0"/>
          <w:numId w:val="23"/>
        </w:numPr>
        <w:spacing w:line="276" w:lineRule="auto"/>
        <w:contextualSpacing/>
        <w:jc w:val="both"/>
        <w:rPr>
          <w:rFonts w:eastAsia="Times New Roman"/>
          <w:bCs/>
        </w:rPr>
      </w:pPr>
      <w:r w:rsidRPr="0065032C">
        <w:rPr>
          <w:bCs/>
        </w:rPr>
        <w:t xml:space="preserve">When </w:t>
      </w:r>
      <w:r w:rsidR="00891A35">
        <w:rPr>
          <w:bCs/>
        </w:rPr>
        <w:t>analysts</w:t>
      </w:r>
      <w:r w:rsidRPr="0065032C">
        <w:rPr>
          <w:bCs/>
        </w:rPr>
        <w:t xml:space="preserve"> have significant concerns about the actions (or lack of action) of the </w:t>
      </w:r>
      <w:r w:rsidR="00AE1D95">
        <w:rPr>
          <w:bCs/>
        </w:rPr>
        <w:t>s</w:t>
      </w:r>
      <w:r w:rsidRPr="0065032C">
        <w:rPr>
          <w:bCs/>
        </w:rPr>
        <w:t xml:space="preserve">afeguarding </w:t>
      </w:r>
      <w:r w:rsidR="00AE1D95">
        <w:rPr>
          <w:bCs/>
        </w:rPr>
        <w:t>t</w:t>
      </w:r>
      <w:r w:rsidRPr="0065032C">
        <w:rPr>
          <w:bCs/>
        </w:rPr>
        <w:t xml:space="preserve">eam which is evidencing critically inadequate and unsafe </w:t>
      </w:r>
      <w:proofErr w:type="gramStart"/>
      <w:r w:rsidRPr="0065032C">
        <w:rPr>
          <w:bCs/>
        </w:rPr>
        <w:t>practice;</w:t>
      </w:r>
      <w:proofErr w:type="gramEnd"/>
    </w:p>
    <w:p w14:paraId="3455A8EF" w14:textId="04236CEE" w:rsidR="0065032C" w:rsidRPr="005F5896" w:rsidRDefault="0065032C" w:rsidP="00E9014C">
      <w:pPr>
        <w:numPr>
          <w:ilvl w:val="0"/>
          <w:numId w:val="23"/>
        </w:numPr>
        <w:spacing w:line="276" w:lineRule="auto"/>
        <w:contextualSpacing/>
        <w:jc w:val="both"/>
        <w:rPr>
          <w:rFonts w:eastAsia="Times New Roman"/>
          <w:bCs/>
        </w:rPr>
      </w:pPr>
      <w:r w:rsidRPr="0065032C">
        <w:rPr>
          <w:bCs/>
        </w:rPr>
        <w:t xml:space="preserve">When </w:t>
      </w:r>
      <w:r w:rsidR="00891A35">
        <w:rPr>
          <w:bCs/>
        </w:rPr>
        <w:t>analysts</w:t>
      </w:r>
      <w:r w:rsidRPr="0065032C">
        <w:rPr>
          <w:bCs/>
        </w:rPr>
        <w:t xml:space="preserve"> have significant </w:t>
      </w:r>
      <w:bookmarkStart w:id="18" w:name="_Hlk117676589"/>
      <w:r w:rsidRPr="0065032C">
        <w:rPr>
          <w:bCs/>
        </w:rPr>
        <w:t>concerns about the actions (or lack of action) of a member of the Church Leadership which directly impacts on the delivery of safeguarding services in the Diocese, and where there is no evidence that this concern is recognised and/or being addressed by the wider Leadership group.</w:t>
      </w:r>
      <w:bookmarkEnd w:id="18"/>
    </w:p>
    <w:p w14:paraId="553E9E0F" w14:textId="70CE1960" w:rsidR="0065032C" w:rsidRPr="0065032C" w:rsidRDefault="0065032C" w:rsidP="00E9014C">
      <w:pPr>
        <w:spacing w:before="240" w:line="276" w:lineRule="auto"/>
        <w:jc w:val="both"/>
        <w:rPr>
          <w:rFonts w:eastAsia="Times New Roman"/>
          <w:bCs/>
        </w:rPr>
      </w:pPr>
      <w:r w:rsidRPr="0065032C">
        <w:rPr>
          <w:rFonts w:eastAsia="Times New Roman"/>
          <w:bCs/>
        </w:rPr>
        <w:t xml:space="preserve">When an escalation is necessary, </w:t>
      </w:r>
      <w:r w:rsidR="00EE3E66">
        <w:rPr>
          <w:rFonts w:eastAsia="Times New Roman"/>
          <w:bCs/>
        </w:rPr>
        <w:t xml:space="preserve">this will be </w:t>
      </w:r>
      <w:r w:rsidR="00692A49">
        <w:rPr>
          <w:rFonts w:eastAsia="Times New Roman"/>
          <w:bCs/>
        </w:rPr>
        <w:t>undertaken in writing</w:t>
      </w:r>
      <w:r w:rsidRPr="0065032C">
        <w:rPr>
          <w:rFonts w:eastAsia="Times New Roman"/>
          <w:bCs/>
        </w:rPr>
        <w:t>. Communication will take place as follows:</w:t>
      </w:r>
    </w:p>
    <w:p w14:paraId="5E4278FE" w14:textId="00C450A9" w:rsidR="0065032C" w:rsidRPr="0065032C" w:rsidRDefault="0065032C" w:rsidP="00E9014C">
      <w:pPr>
        <w:numPr>
          <w:ilvl w:val="0"/>
          <w:numId w:val="30"/>
        </w:numPr>
        <w:spacing w:line="276" w:lineRule="auto"/>
        <w:contextualSpacing/>
        <w:jc w:val="both"/>
        <w:rPr>
          <w:rFonts w:eastAsia="Times New Roman"/>
          <w:bCs/>
        </w:rPr>
      </w:pPr>
      <w:bookmarkStart w:id="19" w:name="_Hlk117676706"/>
      <w:r w:rsidRPr="0065032C">
        <w:rPr>
          <w:rFonts w:eastAsia="Times New Roman"/>
          <w:bCs/>
        </w:rPr>
        <w:t xml:space="preserve">Escalation relating to a current safeguarding issue will be discussed between the </w:t>
      </w:r>
      <w:r w:rsidR="002F34B0">
        <w:rPr>
          <w:rFonts w:eastAsia="Times New Roman"/>
          <w:bCs/>
        </w:rPr>
        <w:t>analyst</w:t>
      </w:r>
      <w:r w:rsidRPr="0065032C">
        <w:rPr>
          <w:rFonts w:eastAsia="Times New Roman"/>
          <w:bCs/>
        </w:rPr>
        <w:t xml:space="preserve"> and the safeguarding coordinator (or equivalent) in the first instance.</w:t>
      </w:r>
      <w:bookmarkEnd w:id="19"/>
      <w:r w:rsidRPr="0065032C">
        <w:rPr>
          <w:rFonts w:eastAsia="Times New Roman"/>
          <w:bCs/>
        </w:rPr>
        <w:t xml:space="preserve"> </w:t>
      </w:r>
    </w:p>
    <w:p w14:paraId="3728966B" w14:textId="6708FDA2" w:rsidR="0065032C" w:rsidRPr="0065032C" w:rsidRDefault="0065032C" w:rsidP="00E9014C">
      <w:pPr>
        <w:numPr>
          <w:ilvl w:val="0"/>
          <w:numId w:val="30"/>
        </w:numPr>
        <w:spacing w:line="276" w:lineRule="auto"/>
        <w:contextualSpacing/>
        <w:jc w:val="both"/>
        <w:rPr>
          <w:rFonts w:eastAsia="Times New Roman"/>
          <w:bCs/>
        </w:rPr>
      </w:pPr>
      <w:bookmarkStart w:id="20" w:name="_Hlk117676736"/>
      <w:bookmarkStart w:id="21" w:name="_Hlk117676718"/>
      <w:r w:rsidRPr="0065032C">
        <w:rPr>
          <w:rFonts w:eastAsia="Times New Roman"/>
          <w:bCs/>
        </w:rPr>
        <w:t xml:space="preserve">Escalation relating to action (or lack of action) of the safeguarding team where there are concerns of unsafe practice will be passed to the </w:t>
      </w:r>
      <w:r w:rsidR="00C87020">
        <w:rPr>
          <w:rFonts w:eastAsia="Times New Roman"/>
          <w:bCs/>
        </w:rPr>
        <w:t>Quality Assurance</w:t>
      </w:r>
      <w:r w:rsidRPr="0065032C">
        <w:rPr>
          <w:rFonts w:eastAsia="Times New Roman"/>
          <w:bCs/>
        </w:rPr>
        <w:t xml:space="preserve"> Manager and discussed between the </w:t>
      </w:r>
      <w:r w:rsidR="00C87020">
        <w:rPr>
          <w:rFonts w:eastAsia="Times New Roman"/>
          <w:bCs/>
        </w:rPr>
        <w:t>Quality Assurance</w:t>
      </w:r>
      <w:r w:rsidR="00AE4933">
        <w:rPr>
          <w:rFonts w:eastAsia="Times New Roman"/>
          <w:bCs/>
        </w:rPr>
        <w:t xml:space="preserve"> Manager</w:t>
      </w:r>
      <w:r w:rsidRPr="0065032C">
        <w:rPr>
          <w:rFonts w:eastAsia="Times New Roman"/>
          <w:bCs/>
        </w:rPr>
        <w:t xml:space="preserve"> and the Subcommittee Chair (or other relevant safeguarding lead</w:t>
      </w:r>
      <w:bookmarkEnd w:id="20"/>
      <w:r w:rsidRPr="0065032C">
        <w:rPr>
          <w:rFonts w:eastAsia="Times New Roman"/>
          <w:bCs/>
        </w:rPr>
        <w:t>).</w:t>
      </w:r>
    </w:p>
    <w:p w14:paraId="2B1F6129" w14:textId="3EFF9F13" w:rsidR="0065032C" w:rsidRDefault="0065032C" w:rsidP="00E9014C">
      <w:pPr>
        <w:numPr>
          <w:ilvl w:val="0"/>
          <w:numId w:val="30"/>
        </w:numPr>
        <w:spacing w:line="276" w:lineRule="auto"/>
        <w:contextualSpacing/>
        <w:jc w:val="both"/>
        <w:rPr>
          <w:rFonts w:eastAsia="Times New Roman"/>
          <w:bCs/>
        </w:rPr>
      </w:pPr>
      <w:bookmarkStart w:id="22" w:name="_Hlk117676755"/>
      <w:bookmarkEnd w:id="21"/>
      <w:r w:rsidRPr="0065032C">
        <w:rPr>
          <w:rFonts w:eastAsia="Times New Roman"/>
          <w:bCs/>
        </w:rPr>
        <w:t xml:space="preserve">Escalation relating to action (or lack of action) of a member of the Church Leadership which directly impacts on the delivery of safeguarding services in the Diocese, and where there is no evidence that this concern is recognised and/or being addressed by the wider Leadership group will be raised with the </w:t>
      </w:r>
      <w:r w:rsidR="00C87020">
        <w:rPr>
          <w:rFonts w:eastAsia="Times New Roman"/>
          <w:bCs/>
        </w:rPr>
        <w:t>Quality Assurance</w:t>
      </w:r>
      <w:r w:rsidRPr="0065032C">
        <w:rPr>
          <w:rFonts w:eastAsia="Times New Roman"/>
          <w:bCs/>
        </w:rPr>
        <w:t xml:space="preserve"> Manager who will discuss the best course of action with the CSSA </w:t>
      </w:r>
      <w:r w:rsidR="0077369D">
        <w:rPr>
          <w:rFonts w:eastAsia="Times New Roman"/>
          <w:bCs/>
        </w:rPr>
        <w:t>Head of Quality Assurance in the first instance</w:t>
      </w:r>
      <w:r w:rsidR="0086453A">
        <w:rPr>
          <w:rFonts w:eastAsia="Times New Roman"/>
          <w:bCs/>
        </w:rPr>
        <w:t xml:space="preserve">, with the matter being brought to the attention of the </w:t>
      </w:r>
      <w:r w:rsidRPr="0065032C">
        <w:rPr>
          <w:rFonts w:eastAsia="Times New Roman"/>
          <w:bCs/>
        </w:rPr>
        <w:t>CEO</w:t>
      </w:r>
      <w:bookmarkEnd w:id="22"/>
      <w:r w:rsidR="0086453A">
        <w:rPr>
          <w:rFonts w:eastAsia="Times New Roman"/>
          <w:bCs/>
        </w:rPr>
        <w:t xml:space="preserve"> as deemed necessary based on an assessment of presenting ris</w:t>
      </w:r>
      <w:r w:rsidR="00E86EEC">
        <w:rPr>
          <w:rFonts w:eastAsia="Times New Roman"/>
          <w:bCs/>
        </w:rPr>
        <w:t>k.</w:t>
      </w:r>
      <w:r w:rsidRPr="0065032C">
        <w:rPr>
          <w:rFonts w:eastAsia="Times New Roman"/>
          <w:bCs/>
        </w:rPr>
        <w:t xml:space="preserve"> </w:t>
      </w:r>
    </w:p>
    <w:p w14:paraId="6D9EDEBE" w14:textId="55E3F9AE" w:rsidR="00246DAB" w:rsidRDefault="00BB4AC9" w:rsidP="00137C64">
      <w:pPr>
        <w:spacing w:before="240" w:line="276" w:lineRule="auto"/>
        <w:jc w:val="both"/>
        <w:rPr>
          <w:rFonts w:eastAsiaTheme="majorEastAsia"/>
          <w:b/>
          <w:bCs/>
          <w:sz w:val="22"/>
        </w:rPr>
      </w:pPr>
      <w:bookmarkStart w:id="23" w:name="_Hlk117676770"/>
      <w:r>
        <w:rPr>
          <w:rFonts w:eastAsia="Times New Roman"/>
          <w:bCs/>
        </w:rPr>
        <w:t xml:space="preserve">The </w:t>
      </w:r>
      <w:r w:rsidR="0065032C" w:rsidRPr="0065032C">
        <w:rPr>
          <w:rFonts w:eastAsia="Times New Roman"/>
          <w:bCs/>
        </w:rPr>
        <w:t xml:space="preserve">CSSA will ordinarily seek a proposed resolution within one working day. The </w:t>
      </w:r>
      <w:r w:rsidR="004334A9">
        <w:rPr>
          <w:rFonts w:eastAsia="Times New Roman"/>
          <w:bCs/>
        </w:rPr>
        <w:t>written communication</w:t>
      </w:r>
      <w:r w:rsidR="0065032C" w:rsidRPr="0065032C">
        <w:rPr>
          <w:rFonts w:eastAsia="Times New Roman"/>
          <w:bCs/>
        </w:rPr>
        <w:t xml:space="preserve"> will state the reason(s) for escalation and document any discussions held </w:t>
      </w:r>
      <w:r w:rsidR="0065032C" w:rsidRPr="0065032C">
        <w:rPr>
          <w:rFonts w:eastAsia="Times New Roman"/>
          <w:bCs/>
        </w:rPr>
        <w:lastRenderedPageBreak/>
        <w:t xml:space="preserve">between the CSSA and the Diocese. Agreed actions will be recorded along with detail of the resolution reached and any learning identified. </w:t>
      </w:r>
      <w:bookmarkEnd w:id="17"/>
      <w:bookmarkEnd w:id="23"/>
    </w:p>
    <w:p w14:paraId="4F8B6EE5" w14:textId="60581F0C" w:rsidR="0065032C" w:rsidRPr="0065032C" w:rsidRDefault="002F34B0" w:rsidP="00E9014C">
      <w:pPr>
        <w:pStyle w:val="Heading1"/>
        <w:jc w:val="both"/>
        <w:rPr>
          <w:bCs w:val="0"/>
        </w:rPr>
      </w:pPr>
      <w:bookmarkStart w:id="24" w:name="_Toc222228030"/>
      <w:r>
        <w:t xml:space="preserve">Inspection </w:t>
      </w:r>
      <w:r w:rsidR="0065032C" w:rsidRPr="0065032C">
        <w:t>actions, review and follow up</w:t>
      </w:r>
      <w:bookmarkEnd w:id="24"/>
    </w:p>
    <w:p w14:paraId="332A1CFC" w14:textId="33DBF489" w:rsidR="0065032C" w:rsidRPr="0065032C" w:rsidRDefault="0065032C" w:rsidP="00E9014C">
      <w:pPr>
        <w:spacing w:line="276" w:lineRule="auto"/>
        <w:jc w:val="both"/>
        <w:rPr>
          <w:bCs/>
        </w:rPr>
      </w:pPr>
      <w:r w:rsidRPr="0065032C">
        <w:rPr>
          <w:bCs/>
        </w:rPr>
        <w:t xml:space="preserve">Responsibility for </w:t>
      </w:r>
      <w:r w:rsidR="00F321DD">
        <w:rPr>
          <w:bCs/>
        </w:rPr>
        <w:t xml:space="preserve">the </w:t>
      </w:r>
      <w:r w:rsidRPr="0065032C">
        <w:rPr>
          <w:bCs/>
        </w:rPr>
        <w:t xml:space="preserve">implementation of recommendations rests with local leadership i.e. Bishop and Trustees.  The </w:t>
      </w:r>
      <w:r w:rsidR="007F57E2">
        <w:rPr>
          <w:bCs/>
        </w:rPr>
        <w:t>T</w:t>
      </w:r>
      <w:r w:rsidRPr="0065032C">
        <w:rPr>
          <w:bCs/>
        </w:rPr>
        <w:t xml:space="preserve">rustees will be expected to produce an action plan which the CSSA will follow up </w:t>
      </w:r>
      <w:r w:rsidR="00464024">
        <w:rPr>
          <w:bCs/>
        </w:rPr>
        <w:t>through routine meetings,</w:t>
      </w:r>
      <w:r w:rsidRPr="0065032C">
        <w:rPr>
          <w:bCs/>
        </w:rPr>
        <w:t xml:space="preserve"> </w:t>
      </w:r>
      <w:r w:rsidR="00863349">
        <w:rPr>
          <w:bCs/>
        </w:rPr>
        <w:t>annual self-assessment and</w:t>
      </w:r>
      <w:r w:rsidRPr="0065032C">
        <w:rPr>
          <w:bCs/>
        </w:rPr>
        <w:t xml:space="preserve"> further </w:t>
      </w:r>
      <w:r w:rsidR="002869CC">
        <w:t>inspections</w:t>
      </w:r>
      <w:r w:rsidR="008746E7">
        <w:rPr>
          <w:bCs/>
        </w:rPr>
        <w:t>.</w:t>
      </w:r>
      <w:r w:rsidRPr="0065032C">
        <w:rPr>
          <w:bCs/>
        </w:rPr>
        <w:t xml:space="preserve"> </w:t>
      </w:r>
    </w:p>
    <w:p w14:paraId="26690E10" w14:textId="0F02E00F" w:rsidR="0065032C" w:rsidRPr="0065032C" w:rsidRDefault="0065032C" w:rsidP="00E9014C">
      <w:pPr>
        <w:spacing w:line="276" w:lineRule="auto"/>
        <w:jc w:val="both"/>
        <w:rPr>
          <w:bCs/>
        </w:rPr>
      </w:pPr>
      <w:r w:rsidRPr="0065032C">
        <w:rPr>
          <w:bCs/>
        </w:rPr>
        <w:t xml:space="preserve">The CSSA will seek to support any planned developments </w:t>
      </w:r>
      <w:r w:rsidR="00A820B9">
        <w:rPr>
          <w:bCs/>
        </w:rPr>
        <w:t xml:space="preserve">by sharing good practice and signposting to </w:t>
      </w:r>
      <w:r w:rsidR="00257FA7">
        <w:rPr>
          <w:bCs/>
        </w:rPr>
        <w:t>others who may be able to assist</w:t>
      </w:r>
      <w:r w:rsidRPr="0065032C">
        <w:rPr>
          <w:bCs/>
        </w:rPr>
        <w:t xml:space="preserve">. The cycle below demonstrates how the </w:t>
      </w:r>
      <w:r w:rsidR="002869CC">
        <w:t xml:space="preserve">inspection </w:t>
      </w:r>
      <w:r w:rsidRPr="0065032C">
        <w:rPr>
          <w:bCs/>
        </w:rPr>
        <w:t>pro</w:t>
      </w:r>
      <w:r w:rsidR="001D422F">
        <w:rPr>
          <w:bCs/>
        </w:rPr>
        <w:t>c</w:t>
      </w:r>
      <w:r w:rsidRPr="0065032C">
        <w:rPr>
          <w:bCs/>
        </w:rPr>
        <w:t>ess supports learning and ‘closed loop’ practice in creating improvements in safeguarding practice.</w:t>
      </w:r>
    </w:p>
    <w:p w14:paraId="274D35E2" w14:textId="4C6094AC" w:rsidR="0065032C" w:rsidRPr="0065032C" w:rsidRDefault="004F18A4" w:rsidP="00E9014C">
      <w:pPr>
        <w:spacing w:line="276" w:lineRule="auto"/>
        <w:jc w:val="both"/>
        <w:rPr>
          <w:bCs/>
        </w:rPr>
      </w:pPr>
      <w:r>
        <w:rPr>
          <w:noProof/>
        </w:rPr>
        <w:drawing>
          <wp:inline distT="0" distB="0" distL="0" distR="0" wp14:anchorId="303476D5" wp14:editId="07B1768C">
            <wp:extent cx="5715000" cy="3200400"/>
            <wp:effectExtent l="0" t="38100" r="0" b="38100"/>
            <wp:docPr id="93450225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 r:lo="rId13" r:qs="rId14" r:cs="rId15"/>
              </a:graphicData>
            </a:graphic>
          </wp:inline>
        </w:drawing>
      </w:r>
    </w:p>
    <w:p w14:paraId="7BDA89E3" w14:textId="399A3EC7" w:rsidR="0065032C" w:rsidRDefault="0022540E" w:rsidP="008F76CD">
      <w:pPr>
        <w:pStyle w:val="Heading1"/>
      </w:pPr>
      <w:bookmarkStart w:id="25" w:name="_Toc222228031"/>
      <w:r>
        <w:t>Sharing Learning</w:t>
      </w:r>
      <w:bookmarkEnd w:id="25"/>
    </w:p>
    <w:p w14:paraId="36C27F7D" w14:textId="38ECBA51" w:rsidR="0022540E" w:rsidRDefault="0022540E" w:rsidP="00E9014C">
      <w:pPr>
        <w:spacing w:line="276" w:lineRule="auto"/>
        <w:jc w:val="both"/>
        <w:rPr>
          <w:bCs/>
        </w:rPr>
      </w:pPr>
      <w:r>
        <w:rPr>
          <w:bCs/>
        </w:rPr>
        <w:t xml:space="preserve">The CSSA seeks to </w:t>
      </w:r>
      <w:r w:rsidR="00AA10A6">
        <w:rPr>
          <w:bCs/>
        </w:rPr>
        <w:t xml:space="preserve">foster high quality safeguarding practice throughout the Catholic Church in England </w:t>
      </w:r>
      <w:r w:rsidR="004A0813">
        <w:rPr>
          <w:bCs/>
        </w:rPr>
        <w:t xml:space="preserve">and </w:t>
      </w:r>
      <w:r w:rsidR="00AA10A6">
        <w:rPr>
          <w:bCs/>
        </w:rPr>
        <w:t xml:space="preserve">Wales </w:t>
      </w:r>
      <w:r w:rsidR="00B87EB6">
        <w:rPr>
          <w:bCs/>
        </w:rPr>
        <w:t xml:space="preserve">by sharing learning from </w:t>
      </w:r>
      <w:r w:rsidR="00873166">
        <w:t xml:space="preserve">inspection </w:t>
      </w:r>
      <w:r w:rsidR="00B87EB6">
        <w:rPr>
          <w:bCs/>
        </w:rPr>
        <w:t xml:space="preserve">of all </w:t>
      </w:r>
      <w:r w:rsidR="001D422F">
        <w:rPr>
          <w:bCs/>
        </w:rPr>
        <w:t>C</w:t>
      </w:r>
      <w:r w:rsidR="00B87EB6">
        <w:rPr>
          <w:bCs/>
        </w:rPr>
        <w:t xml:space="preserve">hurch bodies. </w:t>
      </w:r>
      <w:r w:rsidR="00E9466A">
        <w:rPr>
          <w:bCs/>
        </w:rPr>
        <w:t xml:space="preserve">This may be through presentations and written updates for specific audiences or through the publication of </w:t>
      </w:r>
      <w:r w:rsidR="00873166">
        <w:t xml:space="preserve">inspection </w:t>
      </w:r>
      <w:r w:rsidR="00E9466A">
        <w:rPr>
          <w:bCs/>
        </w:rPr>
        <w:t xml:space="preserve">reports. </w:t>
      </w:r>
      <w:r w:rsidR="00223FA0">
        <w:rPr>
          <w:bCs/>
        </w:rPr>
        <w:t xml:space="preserve">Members of the Quality Assurance </w:t>
      </w:r>
      <w:r w:rsidR="00612698">
        <w:rPr>
          <w:bCs/>
        </w:rPr>
        <w:t>t</w:t>
      </w:r>
      <w:r w:rsidR="00223FA0">
        <w:rPr>
          <w:bCs/>
        </w:rPr>
        <w:t>eam are always willing to respond to requests</w:t>
      </w:r>
      <w:r w:rsidR="00C43142">
        <w:rPr>
          <w:bCs/>
        </w:rPr>
        <w:t xml:space="preserve">, during or between </w:t>
      </w:r>
      <w:r w:rsidR="00873166">
        <w:t>inspection</w:t>
      </w:r>
      <w:r w:rsidR="00C43142">
        <w:rPr>
          <w:bCs/>
        </w:rPr>
        <w:t>,</w:t>
      </w:r>
      <w:r w:rsidR="00223FA0">
        <w:rPr>
          <w:bCs/>
        </w:rPr>
        <w:t xml:space="preserve"> for examples of good practice seen elsewhere</w:t>
      </w:r>
      <w:r w:rsidR="00C43142">
        <w:rPr>
          <w:bCs/>
        </w:rPr>
        <w:t>.</w:t>
      </w:r>
    </w:p>
    <w:p w14:paraId="44DECD7D" w14:textId="0AD68FD9" w:rsidR="00C43142" w:rsidRDefault="00C43142" w:rsidP="00E9014C">
      <w:pPr>
        <w:spacing w:line="276" w:lineRule="auto"/>
        <w:jc w:val="both"/>
        <w:rPr>
          <w:bCs/>
        </w:rPr>
      </w:pPr>
      <w:r w:rsidRPr="0065032C">
        <w:rPr>
          <w:bCs/>
        </w:rPr>
        <w:t xml:space="preserve">An overarching thematic report will be produced and reported to the Bishops’ Conference at the end of each </w:t>
      </w:r>
      <w:r>
        <w:rPr>
          <w:bCs/>
        </w:rPr>
        <w:t xml:space="preserve">diocesan </w:t>
      </w:r>
      <w:r w:rsidR="00873166">
        <w:t xml:space="preserve">inspection </w:t>
      </w:r>
      <w:r w:rsidRPr="0065032C">
        <w:rPr>
          <w:bCs/>
        </w:rPr>
        <w:t>cycle</w:t>
      </w:r>
      <w:r w:rsidR="00676416">
        <w:rPr>
          <w:bCs/>
        </w:rPr>
        <w:t xml:space="preserve"> (i.e. when all </w:t>
      </w:r>
      <w:r w:rsidR="006E7966">
        <w:rPr>
          <w:bCs/>
        </w:rPr>
        <w:t>D</w:t>
      </w:r>
      <w:r w:rsidR="00390621">
        <w:rPr>
          <w:bCs/>
        </w:rPr>
        <w:t xml:space="preserve">ioceses and </w:t>
      </w:r>
      <w:r w:rsidR="006E7966">
        <w:rPr>
          <w:bCs/>
        </w:rPr>
        <w:t>E</w:t>
      </w:r>
      <w:r w:rsidR="00390621">
        <w:rPr>
          <w:bCs/>
        </w:rPr>
        <w:t xml:space="preserve">parchies have </w:t>
      </w:r>
      <w:r w:rsidR="00390621">
        <w:rPr>
          <w:bCs/>
        </w:rPr>
        <w:lastRenderedPageBreak/>
        <w:t xml:space="preserve">been </w:t>
      </w:r>
      <w:r w:rsidR="00CD610A">
        <w:rPr>
          <w:bCs/>
        </w:rPr>
        <w:t>inspect</w:t>
      </w:r>
      <w:r w:rsidR="00390621">
        <w:rPr>
          <w:bCs/>
        </w:rPr>
        <w:t>ed)</w:t>
      </w:r>
      <w:r w:rsidRPr="0065032C">
        <w:rPr>
          <w:bCs/>
        </w:rPr>
        <w:t>.  This thematic report will also be published once approved by the CSSA Board.</w:t>
      </w:r>
    </w:p>
    <w:p w14:paraId="44E454F5" w14:textId="77777777" w:rsidR="006963CA" w:rsidRPr="0065032C" w:rsidRDefault="006963CA" w:rsidP="00E9014C">
      <w:pPr>
        <w:spacing w:line="276" w:lineRule="auto"/>
        <w:jc w:val="both"/>
        <w:rPr>
          <w:bCs/>
        </w:rPr>
      </w:pPr>
    </w:p>
    <w:p w14:paraId="09E8B896" w14:textId="4561AC79" w:rsidR="0065032C" w:rsidRPr="0065032C" w:rsidRDefault="0065032C" w:rsidP="00E9014C">
      <w:pPr>
        <w:pStyle w:val="Heading1"/>
        <w:jc w:val="both"/>
        <w:rPr>
          <w:rFonts w:eastAsia="Times New Roman"/>
          <w:lang w:eastAsia="en-GB"/>
        </w:rPr>
      </w:pPr>
      <w:bookmarkStart w:id="26" w:name="_Toc222228032"/>
      <w:r w:rsidRPr="0065032C">
        <w:rPr>
          <w:rFonts w:eastAsia="Times New Roman"/>
          <w:lang w:eastAsia="en-GB"/>
        </w:rPr>
        <w:t xml:space="preserve">Post </w:t>
      </w:r>
      <w:r w:rsidR="00FB405E">
        <w:t xml:space="preserve">inspection </w:t>
      </w:r>
      <w:r w:rsidRPr="0065032C">
        <w:rPr>
          <w:rFonts w:eastAsia="Times New Roman"/>
          <w:lang w:eastAsia="en-GB"/>
        </w:rPr>
        <w:t>pathways</w:t>
      </w:r>
      <w:bookmarkEnd w:id="26"/>
    </w:p>
    <w:p w14:paraId="3FFE145B" w14:textId="3FE68AEF" w:rsidR="0065032C" w:rsidRPr="0065032C" w:rsidRDefault="00BF2042" w:rsidP="00E9014C">
      <w:pPr>
        <w:spacing w:line="276" w:lineRule="auto"/>
        <w:jc w:val="both"/>
        <w:rPr>
          <w:color w:val="000000"/>
          <w:shd w:val="clear" w:color="auto" w:fill="FFFFFF"/>
        </w:rPr>
      </w:pPr>
      <w:r>
        <w:t>An i</w:t>
      </w:r>
      <w:r w:rsidR="00FB405E">
        <w:t xml:space="preserve">nspection </w:t>
      </w:r>
      <w:r w:rsidR="0065032C" w:rsidRPr="0065032C">
        <w:rPr>
          <w:color w:val="000000"/>
          <w:shd w:val="clear" w:color="auto" w:fill="FFFFFF"/>
        </w:rPr>
        <w:t>will result in the Diocese being assigned one of seven grades (exemplary</w:t>
      </w:r>
      <w:r w:rsidR="009C44EC">
        <w:rPr>
          <w:color w:val="000000"/>
          <w:shd w:val="clear" w:color="auto" w:fill="FFFFFF"/>
        </w:rPr>
        <w:t>, substantial assurance, exceeding expectations, meeting expectations, requires attention, significant improvement needed, serious concerns</w:t>
      </w:r>
      <w:r w:rsidR="0065032C" w:rsidRPr="0065032C">
        <w:rPr>
          <w:color w:val="000000"/>
          <w:shd w:val="clear" w:color="auto" w:fill="FFFFFF"/>
        </w:rPr>
        <w:t xml:space="preserve">). Subsequent </w:t>
      </w:r>
      <w:r w:rsidR="00CC5F10" w:rsidRPr="0065032C">
        <w:rPr>
          <w:color w:val="000000"/>
          <w:shd w:val="clear" w:color="auto" w:fill="FFFFFF"/>
        </w:rPr>
        <w:t xml:space="preserve">oversight </w:t>
      </w:r>
      <w:r w:rsidR="0065032C" w:rsidRPr="0065032C">
        <w:rPr>
          <w:color w:val="000000"/>
          <w:shd w:val="clear" w:color="auto" w:fill="FFFFFF"/>
        </w:rPr>
        <w:t xml:space="preserve">of the Diocese’s safeguarding practice </w:t>
      </w:r>
      <w:r w:rsidR="008C7D5B">
        <w:rPr>
          <w:color w:val="000000"/>
          <w:shd w:val="clear" w:color="auto" w:fill="FFFFFF"/>
        </w:rPr>
        <w:t xml:space="preserve">by the CSSA </w:t>
      </w:r>
      <w:r w:rsidR="0065032C" w:rsidRPr="0065032C">
        <w:rPr>
          <w:color w:val="000000"/>
          <w:shd w:val="clear" w:color="auto" w:fill="FFFFFF"/>
        </w:rPr>
        <w:t xml:space="preserve">will be determined </w:t>
      </w:r>
      <w:proofErr w:type="gramStart"/>
      <w:r w:rsidR="0065032C" w:rsidRPr="0065032C">
        <w:rPr>
          <w:color w:val="000000"/>
          <w:shd w:val="clear" w:color="auto" w:fill="FFFFFF"/>
        </w:rPr>
        <w:t>on the basis of</w:t>
      </w:r>
      <w:proofErr w:type="gramEnd"/>
      <w:r w:rsidR="0065032C" w:rsidRPr="0065032C">
        <w:rPr>
          <w:color w:val="000000"/>
          <w:shd w:val="clear" w:color="auto" w:fill="FFFFFF"/>
        </w:rPr>
        <w:t xml:space="preserve"> this grade, as follows, with further detail of each activity provided below. </w:t>
      </w:r>
    </w:p>
    <w:p w14:paraId="12F3B2BD" w14:textId="77777777" w:rsidR="004201E9" w:rsidRPr="0065032C" w:rsidRDefault="004201E9" w:rsidP="00E9014C">
      <w:pPr>
        <w:spacing w:line="276" w:lineRule="auto"/>
        <w:jc w:val="both"/>
        <w:rPr>
          <w:noProof/>
          <w:lang w:eastAsia="en-GB"/>
        </w:rPr>
      </w:pPr>
    </w:p>
    <w:tbl>
      <w:tblPr>
        <w:tblStyle w:val="TableGrid"/>
        <w:tblW w:w="0" w:type="auto"/>
        <w:tblLook w:val="04A0" w:firstRow="1" w:lastRow="0" w:firstColumn="1" w:lastColumn="0" w:noHBand="0" w:noVBand="1"/>
      </w:tblPr>
      <w:tblGrid>
        <w:gridCol w:w="2926"/>
        <w:gridCol w:w="2914"/>
        <w:gridCol w:w="2914"/>
      </w:tblGrid>
      <w:tr w:rsidR="0065032C" w:rsidRPr="0065032C" w14:paraId="7D5FE40F" w14:textId="77777777" w:rsidTr="003D28E7">
        <w:trPr>
          <w:trHeight w:val="515"/>
        </w:trPr>
        <w:tc>
          <w:tcPr>
            <w:tcW w:w="2926" w:type="dxa"/>
            <w:shd w:val="clear" w:color="auto" w:fill="F2F2F2" w:themeFill="background1" w:themeFillShade="F2"/>
          </w:tcPr>
          <w:p w14:paraId="06BF7D04" w14:textId="77777777" w:rsidR="0065032C" w:rsidRPr="0065032C" w:rsidRDefault="0065032C" w:rsidP="00E9014C">
            <w:pPr>
              <w:spacing w:line="276" w:lineRule="auto"/>
              <w:jc w:val="both"/>
              <w:rPr>
                <w:noProof/>
                <w:lang w:val="en-US" w:eastAsia="en-GB"/>
              </w:rPr>
            </w:pPr>
            <w:r w:rsidRPr="0065032C">
              <w:rPr>
                <w:b/>
                <w:bCs/>
                <w:noProof/>
                <w:lang w:val="en-US" w:eastAsia="en-GB"/>
              </w:rPr>
              <w:t>Grading</w:t>
            </w:r>
          </w:p>
        </w:tc>
        <w:tc>
          <w:tcPr>
            <w:tcW w:w="2914" w:type="dxa"/>
            <w:shd w:val="clear" w:color="auto" w:fill="F2F2F2" w:themeFill="background1" w:themeFillShade="F2"/>
          </w:tcPr>
          <w:p w14:paraId="7B2BC9A2" w14:textId="77777777" w:rsidR="0065032C" w:rsidRPr="0065032C" w:rsidRDefault="0065032C" w:rsidP="00E9014C">
            <w:pPr>
              <w:spacing w:line="276" w:lineRule="auto"/>
              <w:jc w:val="both"/>
              <w:rPr>
                <w:noProof/>
                <w:lang w:val="en-US" w:eastAsia="en-GB"/>
              </w:rPr>
            </w:pPr>
            <w:r w:rsidRPr="0065032C">
              <w:rPr>
                <w:noProof/>
                <w:lang w:val="en-US" w:eastAsia="en-GB"/>
              </w:rPr>
              <w:t>Follow-up activity</w:t>
            </w:r>
          </w:p>
        </w:tc>
        <w:tc>
          <w:tcPr>
            <w:tcW w:w="2914" w:type="dxa"/>
            <w:shd w:val="clear" w:color="auto" w:fill="F2F2F2" w:themeFill="background1" w:themeFillShade="F2"/>
          </w:tcPr>
          <w:p w14:paraId="59E33B1E" w14:textId="6072D0F5" w:rsidR="0065032C" w:rsidRPr="0065032C" w:rsidRDefault="0065032C" w:rsidP="00E9014C">
            <w:pPr>
              <w:spacing w:line="276" w:lineRule="auto"/>
              <w:jc w:val="both"/>
              <w:rPr>
                <w:noProof/>
                <w:lang w:val="en-US" w:eastAsia="en-GB"/>
              </w:rPr>
            </w:pPr>
            <w:r w:rsidRPr="0065032C">
              <w:rPr>
                <w:noProof/>
                <w:lang w:val="en-US" w:eastAsia="en-GB"/>
              </w:rPr>
              <w:t>Re-</w:t>
            </w:r>
            <w:r w:rsidR="00FB405E">
              <w:t>inspection</w:t>
            </w:r>
          </w:p>
        </w:tc>
      </w:tr>
      <w:tr w:rsidR="0065032C" w:rsidRPr="0065032C" w14:paraId="5A4EB3F5" w14:textId="77777777" w:rsidTr="003D28E7">
        <w:trPr>
          <w:trHeight w:val="789"/>
        </w:trPr>
        <w:tc>
          <w:tcPr>
            <w:tcW w:w="2926" w:type="dxa"/>
          </w:tcPr>
          <w:p w14:paraId="62BCFE72" w14:textId="77777777" w:rsidR="0065032C" w:rsidRPr="0065032C" w:rsidRDefault="0065032C" w:rsidP="00E9014C">
            <w:pPr>
              <w:spacing w:line="276" w:lineRule="auto"/>
              <w:jc w:val="both"/>
              <w:rPr>
                <w:b/>
                <w:bCs/>
                <w:noProof/>
                <w:lang w:val="en-US" w:eastAsia="en-GB"/>
              </w:rPr>
            </w:pPr>
            <w:r w:rsidRPr="0065032C">
              <w:rPr>
                <w:b/>
                <w:bCs/>
                <w:noProof/>
                <w:lang w:val="en-US" w:eastAsia="en-GB"/>
              </w:rPr>
              <w:t>Pathway 1</w:t>
            </w:r>
          </w:p>
          <w:p w14:paraId="109BF8DB" w14:textId="77777777" w:rsidR="0065032C" w:rsidRDefault="00A201AA" w:rsidP="00E9014C">
            <w:pPr>
              <w:spacing w:line="276" w:lineRule="auto"/>
              <w:jc w:val="both"/>
              <w:rPr>
                <w:noProof/>
                <w:lang w:val="en-US" w:eastAsia="en-GB"/>
              </w:rPr>
            </w:pPr>
            <w:r>
              <w:rPr>
                <w:noProof/>
                <w:lang w:val="en-US" w:eastAsia="en-GB"/>
              </w:rPr>
              <w:t>Substantial assurance</w:t>
            </w:r>
          </w:p>
          <w:p w14:paraId="788D36EF" w14:textId="50A50CC5" w:rsidR="007773BD" w:rsidRPr="0065032C" w:rsidRDefault="007773BD" w:rsidP="00E9014C">
            <w:pPr>
              <w:spacing w:line="276" w:lineRule="auto"/>
              <w:jc w:val="both"/>
              <w:rPr>
                <w:noProof/>
                <w:lang w:val="en-US" w:eastAsia="en-GB"/>
              </w:rPr>
            </w:pPr>
            <w:r>
              <w:rPr>
                <w:noProof/>
                <w:lang w:val="en-US" w:eastAsia="en-GB"/>
              </w:rPr>
              <w:t>Exemplary</w:t>
            </w:r>
          </w:p>
        </w:tc>
        <w:tc>
          <w:tcPr>
            <w:tcW w:w="2914" w:type="dxa"/>
          </w:tcPr>
          <w:p w14:paraId="5C816C7A" w14:textId="77777777" w:rsidR="0065032C" w:rsidRPr="0065032C" w:rsidRDefault="0065032C" w:rsidP="00B3602C">
            <w:pPr>
              <w:spacing w:line="276" w:lineRule="auto"/>
              <w:rPr>
                <w:noProof/>
                <w:lang w:val="en-US" w:eastAsia="en-GB"/>
              </w:rPr>
            </w:pPr>
            <w:r w:rsidRPr="0065032C">
              <w:rPr>
                <w:noProof/>
                <w:lang w:val="en-US" w:eastAsia="en-GB"/>
              </w:rPr>
              <w:t>Annual self-assessment and meeting</w:t>
            </w:r>
          </w:p>
        </w:tc>
        <w:tc>
          <w:tcPr>
            <w:tcW w:w="2914" w:type="dxa"/>
          </w:tcPr>
          <w:p w14:paraId="6C2B75AF" w14:textId="77777777" w:rsidR="0065032C" w:rsidRPr="0065032C" w:rsidRDefault="0065032C" w:rsidP="00E9014C">
            <w:pPr>
              <w:spacing w:line="276" w:lineRule="auto"/>
              <w:jc w:val="both"/>
              <w:rPr>
                <w:noProof/>
                <w:lang w:val="en-US" w:eastAsia="en-GB"/>
              </w:rPr>
            </w:pPr>
            <w:r w:rsidRPr="0065032C">
              <w:rPr>
                <w:noProof/>
                <w:lang w:val="en-US" w:eastAsia="en-GB"/>
              </w:rPr>
              <w:t>3-4 years</w:t>
            </w:r>
          </w:p>
        </w:tc>
      </w:tr>
      <w:tr w:rsidR="0065032C" w:rsidRPr="0065032C" w14:paraId="064F73FA" w14:textId="77777777" w:rsidTr="003D28E7">
        <w:trPr>
          <w:trHeight w:val="1782"/>
        </w:trPr>
        <w:tc>
          <w:tcPr>
            <w:tcW w:w="2926" w:type="dxa"/>
          </w:tcPr>
          <w:p w14:paraId="185AA1BC" w14:textId="77777777" w:rsidR="0065032C" w:rsidRPr="0065032C" w:rsidRDefault="0065032C" w:rsidP="00E9014C">
            <w:pPr>
              <w:spacing w:line="276" w:lineRule="auto"/>
              <w:jc w:val="both"/>
              <w:rPr>
                <w:b/>
                <w:bCs/>
                <w:noProof/>
                <w:lang w:val="en-US" w:eastAsia="en-GB"/>
              </w:rPr>
            </w:pPr>
            <w:r w:rsidRPr="0065032C">
              <w:rPr>
                <w:b/>
                <w:bCs/>
                <w:noProof/>
                <w:lang w:val="en-US" w:eastAsia="en-GB"/>
              </w:rPr>
              <w:t>Pathway 2</w:t>
            </w:r>
          </w:p>
          <w:p w14:paraId="53275194" w14:textId="77777777" w:rsidR="0065032C" w:rsidRDefault="009963B8" w:rsidP="00E9014C">
            <w:pPr>
              <w:spacing w:line="276" w:lineRule="auto"/>
              <w:jc w:val="both"/>
              <w:rPr>
                <w:noProof/>
                <w:lang w:val="en-US" w:eastAsia="en-GB"/>
              </w:rPr>
            </w:pPr>
            <w:r>
              <w:rPr>
                <w:noProof/>
                <w:lang w:val="en-US" w:eastAsia="en-GB"/>
              </w:rPr>
              <w:t>Meeting expectations</w:t>
            </w:r>
          </w:p>
          <w:p w14:paraId="3586D709" w14:textId="2E6EAEF8" w:rsidR="009963B8" w:rsidRPr="0065032C" w:rsidRDefault="009963B8" w:rsidP="00E9014C">
            <w:pPr>
              <w:spacing w:line="276" w:lineRule="auto"/>
              <w:jc w:val="both"/>
              <w:rPr>
                <w:noProof/>
                <w:lang w:val="en-US" w:eastAsia="en-GB"/>
              </w:rPr>
            </w:pPr>
            <w:r>
              <w:rPr>
                <w:noProof/>
                <w:lang w:val="en-US" w:eastAsia="en-GB"/>
              </w:rPr>
              <w:t>Exceeding expectations</w:t>
            </w:r>
          </w:p>
        </w:tc>
        <w:tc>
          <w:tcPr>
            <w:tcW w:w="2914" w:type="dxa"/>
          </w:tcPr>
          <w:p w14:paraId="10F44D96" w14:textId="77777777" w:rsidR="0065032C" w:rsidRPr="0065032C" w:rsidRDefault="0065032C" w:rsidP="00B3602C">
            <w:pPr>
              <w:spacing w:line="276" w:lineRule="auto"/>
              <w:rPr>
                <w:noProof/>
                <w:lang w:val="en-US" w:eastAsia="en-GB"/>
              </w:rPr>
            </w:pPr>
            <w:r w:rsidRPr="0065032C">
              <w:rPr>
                <w:noProof/>
                <w:lang w:val="en-US" w:eastAsia="en-GB"/>
              </w:rPr>
              <w:t>Annual self-assessment and meeting</w:t>
            </w:r>
          </w:p>
          <w:p w14:paraId="07513AC1" w14:textId="77777777" w:rsidR="0065032C" w:rsidRPr="0065032C" w:rsidRDefault="0065032C" w:rsidP="00B3602C">
            <w:pPr>
              <w:spacing w:line="276" w:lineRule="auto"/>
              <w:rPr>
                <w:noProof/>
                <w:lang w:val="en-US" w:eastAsia="en-GB"/>
              </w:rPr>
            </w:pPr>
            <w:r w:rsidRPr="0065032C">
              <w:rPr>
                <w:noProof/>
                <w:lang w:val="en-US" w:eastAsia="en-GB"/>
              </w:rPr>
              <w:t xml:space="preserve">6 monthly check in conversation </w:t>
            </w:r>
          </w:p>
          <w:p w14:paraId="5247A79F" w14:textId="34B8585D" w:rsidR="0065032C" w:rsidRPr="0065032C" w:rsidRDefault="0065032C" w:rsidP="00B3602C">
            <w:pPr>
              <w:spacing w:line="276" w:lineRule="auto"/>
              <w:rPr>
                <w:noProof/>
                <w:lang w:val="en-US" w:eastAsia="en-GB"/>
              </w:rPr>
            </w:pPr>
            <w:r w:rsidRPr="0065032C">
              <w:rPr>
                <w:noProof/>
                <w:lang w:val="en-US" w:eastAsia="en-GB"/>
              </w:rPr>
              <w:t xml:space="preserve">Targeted </w:t>
            </w:r>
            <w:r w:rsidR="00FB405E">
              <w:t xml:space="preserve">inspection </w:t>
            </w:r>
            <w:r w:rsidRPr="0065032C">
              <w:rPr>
                <w:noProof/>
                <w:lang w:val="en-US" w:eastAsia="en-GB"/>
              </w:rPr>
              <w:t xml:space="preserve">at </w:t>
            </w:r>
            <w:r w:rsidR="008C7D5B">
              <w:rPr>
                <w:noProof/>
                <w:lang w:val="en-US" w:eastAsia="en-GB"/>
              </w:rPr>
              <w:t xml:space="preserve">the </w:t>
            </w:r>
            <w:r w:rsidRPr="0065032C">
              <w:rPr>
                <w:noProof/>
                <w:lang w:val="en-US" w:eastAsia="en-GB"/>
              </w:rPr>
              <w:t>CSSA</w:t>
            </w:r>
            <w:r w:rsidR="00710BF3">
              <w:rPr>
                <w:noProof/>
                <w:lang w:val="en-US" w:eastAsia="en-GB"/>
              </w:rPr>
              <w:t>’s</w:t>
            </w:r>
            <w:r w:rsidRPr="0065032C">
              <w:rPr>
                <w:noProof/>
                <w:lang w:val="en-US" w:eastAsia="en-GB"/>
              </w:rPr>
              <w:t xml:space="preserve"> discretion</w:t>
            </w:r>
          </w:p>
        </w:tc>
        <w:tc>
          <w:tcPr>
            <w:tcW w:w="2914" w:type="dxa"/>
          </w:tcPr>
          <w:p w14:paraId="21F670BB" w14:textId="77777777" w:rsidR="0065032C" w:rsidRPr="0065032C" w:rsidRDefault="0065032C" w:rsidP="00E9014C">
            <w:pPr>
              <w:spacing w:line="276" w:lineRule="auto"/>
              <w:jc w:val="both"/>
              <w:rPr>
                <w:noProof/>
                <w:lang w:val="en-US" w:eastAsia="en-GB"/>
              </w:rPr>
            </w:pPr>
            <w:r w:rsidRPr="0065032C">
              <w:rPr>
                <w:noProof/>
                <w:lang w:val="en-US" w:eastAsia="en-GB"/>
              </w:rPr>
              <w:t>2-3 years</w:t>
            </w:r>
          </w:p>
        </w:tc>
      </w:tr>
      <w:tr w:rsidR="0065032C" w:rsidRPr="0065032C" w14:paraId="2E9838F4" w14:textId="77777777" w:rsidTr="003D28E7">
        <w:trPr>
          <w:trHeight w:val="1423"/>
        </w:trPr>
        <w:tc>
          <w:tcPr>
            <w:tcW w:w="2926" w:type="dxa"/>
          </w:tcPr>
          <w:p w14:paraId="31210095" w14:textId="77777777" w:rsidR="0065032C" w:rsidRPr="0065032C" w:rsidRDefault="0065032C" w:rsidP="00E9014C">
            <w:pPr>
              <w:spacing w:line="276" w:lineRule="auto"/>
              <w:jc w:val="both"/>
              <w:rPr>
                <w:b/>
                <w:bCs/>
                <w:noProof/>
                <w:lang w:val="en-US" w:eastAsia="en-GB"/>
              </w:rPr>
            </w:pPr>
            <w:r w:rsidRPr="0065032C">
              <w:rPr>
                <w:b/>
                <w:bCs/>
                <w:noProof/>
                <w:lang w:val="en-US" w:eastAsia="en-GB"/>
              </w:rPr>
              <w:t>Pathway 3</w:t>
            </w:r>
          </w:p>
          <w:p w14:paraId="2070C112" w14:textId="77777777" w:rsidR="0065032C" w:rsidRDefault="009963B8" w:rsidP="00E9014C">
            <w:pPr>
              <w:spacing w:line="276" w:lineRule="auto"/>
              <w:jc w:val="both"/>
              <w:rPr>
                <w:noProof/>
                <w:lang w:val="en-US" w:eastAsia="en-GB"/>
              </w:rPr>
            </w:pPr>
            <w:r>
              <w:rPr>
                <w:noProof/>
                <w:lang w:val="en-US" w:eastAsia="en-GB"/>
              </w:rPr>
              <w:t>Serious concerns</w:t>
            </w:r>
          </w:p>
          <w:p w14:paraId="022744B4" w14:textId="77777777" w:rsidR="009963B8" w:rsidRDefault="009963B8" w:rsidP="00E9014C">
            <w:pPr>
              <w:spacing w:line="276" w:lineRule="auto"/>
              <w:jc w:val="both"/>
              <w:rPr>
                <w:noProof/>
                <w:lang w:val="en-US" w:eastAsia="en-GB"/>
              </w:rPr>
            </w:pPr>
            <w:r>
              <w:rPr>
                <w:noProof/>
                <w:lang w:val="en-US" w:eastAsia="en-GB"/>
              </w:rPr>
              <w:t>Significant im</w:t>
            </w:r>
            <w:r w:rsidR="00592C5C">
              <w:rPr>
                <w:noProof/>
                <w:lang w:val="en-US" w:eastAsia="en-GB"/>
              </w:rPr>
              <w:t>provement needed</w:t>
            </w:r>
          </w:p>
          <w:p w14:paraId="1AC93B74" w14:textId="1471C185" w:rsidR="00592C5C" w:rsidRPr="0065032C" w:rsidRDefault="00592C5C" w:rsidP="00E9014C">
            <w:pPr>
              <w:spacing w:line="276" w:lineRule="auto"/>
              <w:jc w:val="both"/>
              <w:rPr>
                <w:noProof/>
                <w:lang w:val="en-US" w:eastAsia="en-GB"/>
              </w:rPr>
            </w:pPr>
            <w:r>
              <w:rPr>
                <w:noProof/>
                <w:lang w:val="en-US" w:eastAsia="en-GB"/>
              </w:rPr>
              <w:t>Requires attention</w:t>
            </w:r>
          </w:p>
        </w:tc>
        <w:tc>
          <w:tcPr>
            <w:tcW w:w="2914" w:type="dxa"/>
          </w:tcPr>
          <w:p w14:paraId="34FA8105" w14:textId="539E669E" w:rsidR="0065032C" w:rsidRPr="0065032C" w:rsidRDefault="0065032C" w:rsidP="00B3602C">
            <w:pPr>
              <w:spacing w:line="276" w:lineRule="auto"/>
              <w:rPr>
                <w:noProof/>
                <w:lang w:val="en-US" w:eastAsia="en-GB"/>
              </w:rPr>
            </w:pPr>
            <w:r w:rsidRPr="0065032C">
              <w:rPr>
                <w:noProof/>
                <w:lang w:val="en-US" w:eastAsia="en-GB"/>
              </w:rPr>
              <w:t xml:space="preserve">Annual self-assessment and meeting and/ or targeted </w:t>
            </w:r>
            <w:r w:rsidR="00FB405E">
              <w:t>inspection</w:t>
            </w:r>
          </w:p>
          <w:p w14:paraId="09347948" w14:textId="77777777" w:rsidR="0065032C" w:rsidRPr="0065032C" w:rsidRDefault="0065032C" w:rsidP="00B3602C">
            <w:pPr>
              <w:spacing w:line="276" w:lineRule="auto"/>
              <w:rPr>
                <w:noProof/>
                <w:lang w:val="en-US" w:eastAsia="en-GB"/>
              </w:rPr>
            </w:pPr>
            <w:r w:rsidRPr="0065032C">
              <w:rPr>
                <w:noProof/>
                <w:lang w:val="en-US" w:eastAsia="en-GB"/>
              </w:rPr>
              <w:t>2-3 monthly check in conversation</w:t>
            </w:r>
          </w:p>
        </w:tc>
        <w:tc>
          <w:tcPr>
            <w:tcW w:w="2914" w:type="dxa"/>
          </w:tcPr>
          <w:p w14:paraId="3D1D782D" w14:textId="77777777" w:rsidR="0065032C" w:rsidRPr="0065032C" w:rsidRDefault="0065032C" w:rsidP="00E9014C">
            <w:pPr>
              <w:spacing w:line="276" w:lineRule="auto"/>
              <w:jc w:val="both"/>
              <w:rPr>
                <w:noProof/>
                <w:lang w:val="en-US" w:eastAsia="en-GB"/>
              </w:rPr>
            </w:pPr>
            <w:r w:rsidRPr="0065032C">
              <w:rPr>
                <w:noProof/>
                <w:lang w:val="en-US" w:eastAsia="en-GB"/>
              </w:rPr>
              <w:t>18 months</w:t>
            </w:r>
          </w:p>
        </w:tc>
      </w:tr>
    </w:tbl>
    <w:p w14:paraId="20CDC3FB" w14:textId="77777777" w:rsidR="0065032C" w:rsidRPr="0065032C" w:rsidRDefault="0065032C" w:rsidP="00E9014C">
      <w:pPr>
        <w:spacing w:line="276" w:lineRule="auto"/>
        <w:jc w:val="both"/>
        <w:rPr>
          <w:noProof/>
          <w:lang w:eastAsia="en-GB"/>
        </w:rPr>
      </w:pPr>
    </w:p>
    <w:p w14:paraId="10E437C6" w14:textId="35CC25D7"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Dates for follow</w:t>
      </w:r>
      <w:r w:rsidR="00A20959">
        <w:rPr>
          <w:rFonts w:eastAsia="Times New Roman"/>
          <w:lang w:eastAsia="en-GB"/>
        </w:rPr>
        <w:t>-</w:t>
      </w:r>
      <w:r w:rsidRPr="0065032C">
        <w:rPr>
          <w:rFonts w:eastAsia="Times New Roman"/>
          <w:lang w:eastAsia="en-GB"/>
        </w:rPr>
        <w:t xml:space="preserve">up activity will be calculated from the date of publication of </w:t>
      </w:r>
      <w:r w:rsidR="00FB405E">
        <w:t xml:space="preserve">inspection </w:t>
      </w:r>
      <w:r w:rsidR="00375442">
        <w:rPr>
          <w:rFonts w:eastAsia="Times New Roman"/>
          <w:lang w:eastAsia="en-GB"/>
        </w:rPr>
        <w:t>report</w:t>
      </w:r>
      <w:r w:rsidRPr="0065032C">
        <w:rPr>
          <w:rFonts w:eastAsia="Times New Roman"/>
          <w:lang w:eastAsia="en-GB"/>
        </w:rPr>
        <w:t xml:space="preserve">. </w:t>
      </w:r>
      <w:r w:rsidR="000252F5">
        <w:rPr>
          <w:rFonts w:eastAsia="Times New Roman"/>
          <w:lang w:eastAsia="en-GB"/>
        </w:rPr>
        <w:t xml:space="preserve">The </w:t>
      </w:r>
      <w:r w:rsidRPr="0065032C">
        <w:rPr>
          <w:rFonts w:eastAsia="Times New Roman"/>
          <w:lang w:eastAsia="en-GB"/>
        </w:rPr>
        <w:t xml:space="preserve">CSSA will provide the Diocese with the anticipated date that each activity will be completed by and will be responsible for contacting the Diocese to </w:t>
      </w:r>
      <w:proofErr w:type="gramStart"/>
      <w:r w:rsidRPr="0065032C">
        <w:rPr>
          <w:rFonts w:eastAsia="Times New Roman"/>
          <w:lang w:eastAsia="en-GB"/>
        </w:rPr>
        <w:t>make arrangements</w:t>
      </w:r>
      <w:proofErr w:type="gramEnd"/>
      <w:r w:rsidRPr="0065032C">
        <w:rPr>
          <w:rFonts w:eastAsia="Times New Roman"/>
          <w:lang w:eastAsia="en-GB"/>
        </w:rPr>
        <w:t xml:space="preserve"> for them. The Diocese should support this process by providing information as required and making personnel available for meetings. Any difficulties should be communicated to the CSSA lead </w:t>
      </w:r>
      <w:r w:rsidR="00FB405E">
        <w:rPr>
          <w:rFonts w:eastAsia="Times New Roman"/>
          <w:lang w:eastAsia="en-GB"/>
        </w:rPr>
        <w:t>analyst</w:t>
      </w:r>
      <w:r w:rsidRPr="0065032C">
        <w:rPr>
          <w:rFonts w:eastAsia="Times New Roman"/>
          <w:lang w:eastAsia="en-GB"/>
        </w:rPr>
        <w:t xml:space="preserve"> as soon as is practical, and in their absence either the second </w:t>
      </w:r>
      <w:r w:rsidR="00E97689">
        <w:rPr>
          <w:rFonts w:eastAsia="Times New Roman"/>
          <w:lang w:eastAsia="en-GB"/>
        </w:rPr>
        <w:t>analyst</w:t>
      </w:r>
      <w:r w:rsidRPr="0065032C">
        <w:rPr>
          <w:rFonts w:eastAsia="Times New Roman"/>
          <w:lang w:eastAsia="en-GB"/>
        </w:rPr>
        <w:t xml:space="preserve"> or the Quality Assurance Manager.</w:t>
      </w:r>
      <w:r w:rsidR="001C55E9">
        <w:rPr>
          <w:rFonts w:eastAsia="Times New Roman"/>
          <w:lang w:eastAsia="en-GB"/>
        </w:rPr>
        <w:t xml:space="preserve"> </w:t>
      </w:r>
      <w:r w:rsidR="009D1BEA">
        <w:rPr>
          <w:rFonts w:eastAsia="Times New Roman"/>
          <w:lang w:eastAsia="en-GB"/>
        </w:rPr>
        <w:t xml:space="preserve">(Where the report publication date is unavoidably delayed </w:t>
      </w:r>
      <w:r w:rsidR="00D87434">
        <w:rPr>
          <w:rFonts w:eastAsia="Times New Roman"/>
          <w:lang w:eastAsia="en-GB"/>
        </w:rPr>
        <w:t>beyond what might be reasonably expected, the CSSA reserves the right to calculate the re-</w:t>
      </w:r>
      <w:r w:rsidR="00E97689">
        <w:t xml:space="preserve">inspection </w:t>
      </w:r>
      <w:r w:rsidR="00D87434">
        <w:rPr>
          <w:rFonts w:eastAsia="Times New Roman"/>
          <w:lang w:eastAsia="en-GB"/>
        </w:rPr>
        <w:t xml:space="preserve">and follow-up activity dates from </w:t>
      </w:r>
      <w:r w:rsidR="007919FA">
        <w:rPr>
          <w:rFonts w:eastAsia="Times New Roman"/>
          <w:lang w:eastAsia="en-GB"/>
        </w:rPr>
        <w:t>an earlier point).</w:t>
      </w:r>
      <w:r w:rsidRPr="0065032C">
        <w:rPr>
          <w:rFonts w:eastAsia="Times New Roman"/>
          <w:lang w:eastAsia="en-GB"/>
        </w:rPr>
        <w:t xml:space="preserve"> </w:t>
      </w:r>
    </w:p>
    <w:p w14:paraId="3C62444E" w14:textId="43B7CEB5" w:rsidR="006C313F" w:rsidRDefault="006C313F" w:rsidP="00410EC4">
      <w:pPr>
        <w:spacing w:line="276" w:lineRule="auto"/>
        <w:jc w:val="both"/>
        <w:rPr>
          <w:noProof/>
          <w:lang w:eastAsia="en-GB"/>
        </w:rPr>
      </w:pPr>
      <w:r>
        <w:rPr>
          <w:noProof/>
          <w:lang w:eastAsia="en-GB"/>
        </w:rPr>
        <w:lastRenderedPageBreak/>
        <w:t xml:space="preserve">In the event of a diocese scoring </w:t>
      </w:r>
      <w:r w:rsidR="00503453">
        <w:rPr>
          <w:noProof/>
          <w:lang w:eastAsia="en-GB"/>
        </w:rPr>
        <w:t>serious concerns</w:t>
      </w:r>
      <w:r w:rsidR="00B11D3C">
        <w:rPr>
          <w:noProof/>
          <w:lang w:eastAsia="en-GB"/>
        </w:rPr>
        <w:t xml:space="preserve"> a more bespoke programme of follow-up ac</w:t>
      </w:r>
      <w:r w:rsidR="000207B8">
        <w:rPr>
          <w:noProof/>
          <w:lang w:eastAsia="en-GB"/>
        </w:rPr>
        <w:t>t</w:t>
      </w:r>
      <w:r w:rsidR="00B11D3C">
        <w:rPr>
          <w:noProof/>
          <w:lang w:eastAsia="en-GB"/>
        </w:rPr>
        <w:t xml:space="preserve">ivities may be </w:t>
      </w:r>
      <w:r w:rsidR="00AA0119">
        <w:rPr>
          <w:noProof/>
          <w:lang w:eastAsia="en-GB"/>
        </w:rPr>
        <w:t>implemented in order to address the identified risks. In these circumstances, the CSSA</w:t>
      </w:r>
      <w:r w:rsidR="000B5A39">
        <w:rPr>
          <w:noProof/>
          <w:lang w:eastAsia="en-GB"/>
        </w:rPr>
        <w:t xml:space="preserve"> would work with the Diocese to support their improvement </w:t>
      </w:r>
      <w:r w:rsidR="005807DE">
        <w:rPr>
          <w:noProof/>
          <w:lang w:eastAsia="en-GB"/>
        </w:rPr>
        <w:t>journey</w:t>
      </w:r>
      <w:r w:rsidR="000B5A39">
        <w:rPr>
          <w:noProof/>
          <w:lang w:eastAsia="en-GB"/>
        </w:rPr>
        <w:t xml:space="preserve">. </w:t>
      </w:r>
      <w:r w:rsidR="0074752A">
        <w:rPr>
          <w:noProof/>
          <w:lang w:eastAsia="en-GB"/>
        </w:rPr>
        <w:t xml:space="preserve">Clear expectations would be set as to work required to address primary risks </w:t>
      </w:r>
      <w:r w:rsidR="00974321">
        <w:rPr>
          <w:noProof/>
          <w:lang w:eastAsia="en-GB"/>
        </w:rPr>
        <w:t>and a timetable for less urgent work.</w:t>
      </w:r>
    </w:p>
    <w:p w14:paraId="2B9BA36B" w14:textId="0D1648EB" w:rsidR="00410EC4" w:rsidRDefault="00410EC4" w:rsidP="00410EC4">
      <w:pPr>
        <w:spacing w:line="276" w:lineRule="auto"/>
        <w:jc w:val="both"/>
        <w:rPr>
          <w:noProof/>
          <w:lang w:eastAsia="en-GB"/>
        </w:rPr>
      </w:pPr>
      <w:r>
        <w:rPr>
          <w:noProof/>
          <w:lang w:eastAsia="en-GB"/>
        </w:rPr>
        <w:t xml:space="preserve">The </w:t>
      </w:r>
      <w:r w:rsidRPr="0065032C">
        <w:rPr>
          <w:noProof/>
          <w:lang w:eastAsia="en-GB"/>
        </w:rPr>
        <w:t>CSSA will undertake a risk-based approach to re-</w:t>
      </w:r>
      <w:r>
        <w:t xml:space="preserve">inspection </w:t>
      </w:r>
      <w:r w:rsidRPr="0065032C">
        <w:rPr>
          <w:noProof/>
          <w:lang w:eastAsia="en-GB"/>
        </w:rPr>
        <w:t xml:space="preserve">of </w:t>
      </w:r>
      <w:r>
        <w:rPr>
          <w:noProof/>
          <w:lang w:eastAsia="en-GB"/>
        </w:rPr>
        <w:t>D</w:t>
      </w:r>
      <w:r w:rsidRPr="0065032C">
        <w:rPr>
          <w:noProof/>
          <w:lang w:eastAsia="en-GB"/>
        </w:rPr>
        <w:t xml:space="preserve">ioceses. The primary means of determining this risk will be the assigned </w:t>
      </w:r>
      <w:r>
        <w:t xml:space="preserve">inspection </w:t>
      </w:r>
      <w:r w:rsidRPr="0065032C">
        <w:rPr>
          <w:noProof/>
          <w:lang w:eastAsia="en-GB"/>
        </w:rPr>
        <w:t xml:space="preserve">grade. This will be used to provide a minimum period during which the </w:t>
      </w:r>
      <w:r>
        <w:rPr>
          <w:noProof/>
          <w:lang w:eastAsia="en-GB"/>
        </w:rPr>
        <w:t>D</w:t>
      </w:r>
      <w:r w:rsidRPr="0065032C">
        <w:rPr>
          <w:noProof/>
          <w:lang w:eastAsia="en-GB"/>
        </w:rPr>
        <w:t>iocese will not ordinarily be subject to a re-</w:t>
      </w:r>
      <w:r>
        <w:t xml:space="preserve">inspection </w:t>
      </w:r>
      <w:r w:rsidRPr="0065032C">
        <w:rPr>
          <w:noProof/>
          <w:lang w:eastAsia="en-GB"/>
        </w:rPr>
        <w:t xml:space="preserve">(calculated from the </w:t>
      </w:r>
      <w:r>
        <w:t xml:space="preserve">inspection </w:t>
      </w:r>
      <w:r w:rsidRPr="0065032C">
        <w:rPr>
          <w:noProof/>
          <w:lang w:eastAsia="en-GB"/>
        </w:rPr>
        <w:t>report publication date). However, an earlier re-</w:t>
      </w:r>
      <w:r>
        <w:t xml:space="preserve">inspection </w:t>
      </w:r>
      <w:r w:rsidRPr="0065032C">
        <w:rPr>
          <w:noProof/>
          <w:lang w:eastAsia="en-GB"/>
        </w:rPr>
        <w:t>may result following the emergence of information indicative of a weakening of safeguarding arrangements. Examples would include, but are not limited to, the loss or change of key personnel, the receipt of complaints or whistleblowing information about safeguarding practice or allegations of sustained or systematic abuse.</w:t>
      </w:r>
    </w:p>
    <w:p w14:paraId="0B796410" w14:textId="3C3B04A7" w:rsidR="0065032C" w:rsidRPr="0065032C" w:rsidRDefault="0065032C" w:rsidP="00E9014C">
      <w:pPr>
        <w:pStyle w:val="Heading2"/>
        <w:jc w:val="both"/>
      </w:pPr>
      <w:bookmarkStart w:id="27" w:name="_Toc222228033"/>
      <w:r w:rsidRPr="0065032C">
        <w:t>Check in conversation (pathway 2 and 3)</w:t>
      </w:r>
      <w:bookmarkEnd w:id="27"/>
      <w:r w:rsidRPr="0065032C">
        <w:t> </w:t>
      </w:r>
    </w:p>
    <w:p w14:paraId="4B00657F" w14:textId="0E006B32"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A check in conversation will involve a virtual meeting</w:t>
      </w:r>
      <w:r w:rsidRPr="0065032C">
        <w:rPr>
          <w:rFonts w:eastAsia="Times New Roman"/>
          <w:vertAlign w:val="superscript"/>
          <w:lang w:eastAsia="en-GB"/>
        </w:rPr>
        <w:footnoteReference w:id="5"/>
      </w:r>
      <w:r w:rsidRPr="0065032C">
        <w:rPr>
          <w:rFonts w:eastAsia="Times New Roman"/>
          <w:lang w:eastAsia="en-GB"/>
        </w:rPr>
        <w:t xml:space="preserve"> between the lead </w:t>
      </w:r>
      <w:r w:rsidR="00E97689">
        <w:rPr>
          <w:rFonts w:eastAsia="Times New Roman"/>
          <w:lang w:eastAsia="en-GB"/>
        </w:rPr>
        <w:t>analyst</w:t>
      </w:r>
      <w:r w:rsidRPr="0065032C">
        <w:rPr>
          <w:rFonts w:eastAsia="Times New Roman"/>
          <w:lang w:eastAsia="en-GB"/>
        </w:rPr>
        <w:t xml:space="preserve"> and safeguarding coordinator (other representatives from either party may also attend, if necessary). The purpose of the meeting will be to provide assurance in respect of activity undertaken to address actions arising from the baseline audit </w:t>
      </w:r>
      <w:r w:rsidR="004F190E">
        <w:rPr>
          <w:rFonts w:eastAsia="Times New Roman"/>
          <w:lang w:eastAsia="en-GB"/>
        </w:rPr>
        <w:t xml:space="preserve">or inspection </w:t>
      </w:r>
      <w:r w:rsidRPr="0065032C">
        <w:rPr>
          <w:rFonts w:eastAsia="Times New Roman"/>
          <w:lang w:eastAsia="en-GB"/>
        </w:rPr>
        <w:t xml:space="preserve">and an overview of any other developments in safeguarding practice or situational changes (for example movements in staffing) that may impact on progress. There is no expectation that written evidence will be routinely provided to support the conversation. The lead </w:t>
      </w:r>
      <w:r w:rsidR="004F190E">
        <w:rPr>
          <w:rFonts w:eastAsia="Times New Roman"/>
          <w:lang w:eastAsia="en-GB"/>
        </w:rPr>
        <w:t>analyst</w:t>
      </w:r>
      <w:r w:rsidRPr="0065032C">
        <w:rPr>
          <w:rFonts w:eastAsia="Times New Roman"/>
          <w:lang w:eastAsia="en-GB"/>
        </w:rPr>
        <w:t xml:space="preserve"> will make a brief record of the conversation, with opportunity provided for the diocesan safeguarding coordinator (or equivalent) to correct any factual inaccuracies. </w:t>
      </w:r>
    </w:p>
    <w:p w14:paraId="209A905E" w14:textId="0749117D" w:rsidR="0065032C" w:rsidRPr="0065032C" w:rsidRDefault="0065032C" w:rsidP="00E9014C">
      <w:pPr>
        <w:pStyle w:val="Heading2"/>
        <w:jc w:val="both"/>
      </w:pPr>
      <w:r w:rsidRPr="0065032C">
        <w:t> </w:t>
      </w:r>
      <w:bookmarkStart w:id="28" w:name="_Toc222228034"/>
      <w:r w:rsidRPr="0065032C">
        <w:t>Yearly self-assessment (all pathways)</w:t>
      </w:r>
      <w:bookmarkEnd w:id="28"/>
      <w:r w:rsidRPr="0065032C">
        <w:t> </w:t>
      </w:r>
    </w:p>
    <w:p w14:paraId="64A1338C" w14:textId="50BF86EA"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xml:space="preserve">The Diocese will be requested to submit a self-assessment form (as used during the </w:t>
      </w:r>
      <w:r w:rsidR="004F190E">
        <w:t>inspection</w:t>
      </w:r>
      <w:r w:rsidRPr="0065032C">
        <w:rPr>
          <w:rFonts w:eastAsia="Times New Roman"/>
          <w:lang w:eastAsia="en-GB"/>
        </w:rPr>
        <w:t xml:space="preserve">), providing an up-to-date assessment of their progress against each of the eight </w:t>
      </w:r>
      <w:r w:rsidR="005C37AC">
        <w:rPr>
          <w:rFonts w:eastAsia="Times New Roman"/>
          <w:lang w:eastAsia="en-GB"/>
        </w:rPr>
        <w:t xml:space="preserve">National Safeguarding </w:t>
      </w:r>
      <w:r w:rsidR="00B159E8">
        <w:rPr>
          <w:rFonts w:eastAsia="Times New Roman"/>
          <w:lang w:eastAsia="en-GB"/>
        </w:rPr>
        <w:t>S</w:t>
      </w:r>
      <w:r w:rsidRPr="0065032C">
        <w:rPr>
          <w:rFonts w:eastAsia="Times New Roman"/>
          <w:lang w:eastAsia="en-GB"/>
        </w:rPr>
        <w:t>tandards. This may be an updated version of that previously submitted or an entirely new assessment. Where the required level of detail is provided on other documents, e.g. a safeguarding action plan, these may be referenced and submitted rather than duplicating information. Evidence should be submitted to support the self-assessment</w:t>
      </w:r>
      <w:r w:rsidR="007329E4">
        <w:rPr>
          <w:rFonts w:eastAsia="Times New Roman"/>
          <w:lang w:eastAsia="en-GB"/>
        </w:rPr>
        <w:t xml:space="preserve">, although this is not expected to </w:t>
      </w:r>
      <w:r w:rsidR="00EC1557">
        <w:rPr>
          <w:rFonts w:eastAsia="Times New Roman"/>
          <w:lang w:eastAsia="en-GB"/>
        </w:rPr>
        <w:t xml:space="preserve">be as comprehensive as prior to an </w:t>
      </w:r>
      <w:r w:rsidR="004F190E">
        <w:t>inspection</w:t>
      </w:r>
      <w:r w:rsidRPr="0065032C">
        <w:rPr>
          <w:rFonts w:eastAsia="Times New Roman"/>
          <w:lang w:eastAsia="en-GB"/>
        </w:rPr>
        <w:t>. The ‘</w:t>
      </w:r>
      <w:r w:rsidR="00151CCF">
        <w:rPr>
          <w:rFonts w:eastAsia="Times New Roman"/>
          <w:lang w:eastAsia="en-GB"/>
        </w:rPr>
        <w:t xml:space="preserve">Guidance for </w:t>
      </w:r>
      <w:r w:rsidR="00EC1557">
        <w:rPr>
          <w:rFonts w:eastAsia="Times New Roman"/>
          <w:lang w:eastAsia="en-GB"/>
        </w:rPr>
        <w:t>E</w:t>
      </w:r>
      <w:r w:rsidRPr="0065032C">
        <w:rPr>
          <w:rFonts w:eastAsia="Times New Roman"/>
          <w:lang w:eastAsia="en-GB"/>
        </w:rPr>
        <w:t xml:space="preserve">vidence to be provided alongside the </w:t>
      </w:r>
      <w:r w:rsidR="00151CCF">
        <w:rPr>
          <w:rFonts w:eastAsia="Times New Roman"/>
          <w:lang w:eastAsia="en-GB"/>
        </w:rPr>
        <w:t>S</w:t>
      </w:r>
      <w:r w:rsidRPr="0065032C">
        <w:rPr>
          <w:rFonts w:eastAsia="Times New Roman"/>
          <w:lang w:eastAsia="en-GB"/>
        </w:rPr>
        <w:t>elf-</w:t>
      </w:r>
      <w:r w:rsidR="00151CCF">
        <w:rPr>
          <w:rFonts w:eastAsia="Times New Roman"/>
          <w:lang w:eastAsia="en-GB"/>
        </w:rPr>
        <w:t>A</w:t>
      </w:r>
      <w:r w:rsidRPr="0065032C">
        <w:rPr>
          <w:rFonts w:eastAsia="Times New Roman"/>
          <w:lang w:eastAsia="en-GB"/>
        </w:rPr>
        <w:t xml:space="preserve">ssessment’ can be used to determine the types of evidence required. There is no requirement to re-send documents </w:t>
      </w:r>
      <w:r w:rsidRPr="0065032C">
        <w:rPr>
          <w:rFonts w:eastAsia="Times New Roman"/>
          <w:lang w:eastAsia="en-GB"/>
        </w:rPr>
        <w:lastRenderedPageBreak/>
        <w:t xml:space="preserve">previously shared for </w:t>
      </w:r>
      <w:r w:rsidR="004F190E">
        <w:t xml:space="preserve">inspection </w:t>
      </w:r>
      <w:r w:rsidRPr="0065032C">
        <w:rPr>
          <w:rFonts w:eastAsia="Times New Roman"/>
          <w:lang w:eastAsia="en-GB"/>
        </w:rPr>
        <w:t xml:space="preserve">purposes with the CSSA, and priority should be given to those documents that evidence material changes made against the recommendations. </w:t>
      </w:r>
    </w:p>
    <w:p w14:paraId="11C7E9AC" w14:textId="1C74932C"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xml:space="preserve">The self-assessment will be reviewed by the lead </w:t>
      </w:r>
      <w:r w:rsidR="004F190E">
        <w:rPr>
          <w:rFonts w:eastAsia="Times New Roman"/>
          <w:lang w:eastAsia="en-GB"/>
        </w:rPr>
        <w:t>analyst</w:t>
      </w:r>
      <w:r w:rsidRPr="0065032C">
        <w:rPr>
          <w:rFonts w:eastAsia="Times New Roman"/>
          <w:lang w:eastAsia="en-GB"/>
        </w:rPr>
        <w:t xml:space="preserve"> who will provide a formal written response to the </w:t>
      </w:r>
      <w:r w:rsidR="00243A46">
        <w:rPr>
          <w:rFonts w:eastAsia="Times New Roman"/>
          <w:lang w:eastAsia="en-GB"/>
        </w:rPr>
        <w:t>S</w:t>
      </w:r>
      <w:r w:rsidRPr="0065032C">
        <w:rPr>
          <w:rFonts w:eastAsia="Times New Roman"/>
          <w:lang w:eastAsia="en-GB"/>
        </w:rPr>
        <w:t xml:space="preserve">afeguarding </w:t>
      </w:r>
      <w:r w:rsidR="00243A46">
        <w:rPr>
          <w:rFonts w:eastAsia="Times New Roman"/>
          <w:lang w:eastAsia="en-GB"/>
        </w:rPr>
        <w:t>Committee C</w:t>
      </w:r>
      <w:r w:rsidRPr="0065032C">
        <w:rPr>
          <w:rFonts w:eastAsia="Times New Roman"/>
          <w:lang w:eastAsia="en-GB"/>
        </w:rPr>
        <w:t>hair to note progress made and any areas recommended for further attention (</w:t>
      </w:r>
      <w:proofErr w:type="gramStart"/>
      <w:r w:rsidRPr="0065032C">
        <w:rPr>
          <w:rFonts w:eastAsia="Times New Roman"/>
          <w:lang w:eastAsia="en-GB"/>
        </w:rPr>
        <w:t>during the course of</w:t>
      </w:r>
      <w:proofErr w:type="gramEnd"/>
      <w:r w:rsidRPr="0065032C">
        <w:rPr>
          <w:rFonts w:eastAsia="Times New Roman"/>
          <w:lang w:eastAsia="en-GB"/>
        </w:rPr>
        <w:t xml:space="preserve"> this review additional supporting information may be requested to support decision making).  </w:t>
      </w:r>
    </w:p>
    <w:p w14:paraId="128CB000" w14:textId="48A77B4D" w:rsidR="0065032C" w:rsidRPr="0065032C" w:rsidRDefault="0065032C" w:rsidP="00E9014C">
      <w:pPr>
        <w:pStyle w:val="Heading2"/>
        <w:jc w:val="both"/>
      </w:pPr>
      <w:r w:rsidRPr="0065032C">
        <w:t> </w:t>
      </w:r>
      <w:bookmarkStart w:id="29" w:name="_Toc222228035"/>
      <w:r w:rsidRPr="0065032C">
        <w:t xml:space="preserve">Targeted </w:t>
      </w:r>
      <w:r w:rsidR="004F190E">
        <w:t>inspections</w:t>
      </w:r>
      <w:bookmarkEnd w:id="29"/>
    </w:p>
    <w:p w14:paraId="3A489BC2" w14:textId="557D3552"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xml:space="preserve">Targeted </w:t>
      </w:r>
      <w:r w:rsidR="004F190E">
        <w:t xml:space="preserve">inspections </w:t>
      </w:r>
      <w:r w:rsidRPr="0065032C">
        <w:rPr>
          <w:rFonts w:eastAsia="Times New Roman"/>
          <w:lang w:eastAsia="en-GB"/>
        </w:rPr>
        <w:t xml:space="preserve">will provide an in-depth review of a specific standard or area of practice. Likely topics for targeted </w:t>
      </w:r>
      <w:r w:rsidR="004F190E">
        <w:t xml:space="preserve">inspections </w:t>
      </w:r>
      <w:r w:rsidRPr="0065032C">
        <w:rPr>
          <w:rFonts w:eastAsia="Times New Roman"/>
          <w:lang w:eastAsia="en-GB"/>
        </w:rPr>
        <w:t xml:space="preserve">will be indicated in the </w:t>
      </w:r>
      <w:r w:rsidR="004F190E">
        <w:t xml:space="preserve">inspection </w:t>
      </w:r>
      <w:r w:rsidRPr="0065032C">
        <w:rPr>
          <w:rFonts w:eastAsia="Times New Roman"/>
          <w:lang w:eastAsia="en-GB"/>
        </w:rPr>
        <w:t xml:space="preserve">report or may arise </w:t>
      </w:r>
      <w:proofErr w:type="gramStart"/>
      <w:r w:rsidRPr="0065032C">
        <w:rPr>
          <w:rFonts w:eastAsia="Times New Roman"/>
          <w:lang w:eastAsia="en-GB"/>
        </w:rPr>
        <w:t>as a consequence of</w:t>
      </w:r>
      <w:proofErr w:type="gramEnd"/>
      <w:r w:rsidRPr="0065032C">
        <w:rPr>
          <w:rFonts w:eastAsia="Times New Roman"/>
          <w:lang w:eastAsia="en-GB"/>
        </w:rPr>
        <w:t xml:space="preserve"> information received in other follow-up activity. These will be areas of practice that were assessed to </w:t>
      </w:r>
      <w:proofErr w:type="gramStart"/>
      <w:r w:rsidRPr="0065032C">
        <w:rPr>
          <w:rFonts w:eastAsia="Times New Roman"/>
          <w:lang w:eastAsia="en-GB"/>
        </w:rPr>
        <w:t>be in need of</w:t>
      </w:r>
      <w:proofErr w:type="gramEnd"/>
      <w:r w:rsidRPr="0065032C">
        <w:rPr>
          <w:rFonts w:eastAsia="Times New Roman"/>
          <w:lang w:eastAsia="en-GB"/>
        </w:rPr>
        <w:t xml:space="preserve"> greater development, or where significant pieces of work were anticipated.  </w:t>
      </w:r>
    </w:p>
    <w:p w14:paraId="353F5EED" w14:textId="1A72589A"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The Diocese will be provided with at least 1</w:t>
      </w:r>
      <w:r w:rsidR="00F56679">
        <w:rPr>
          <w:rFonts w:eastAsia="Times New Roman"/>
          <w:lang w:eastAsia="en-GB"/>
        </w:rPr>
        <w:t>5</w:t>
      </w:r>
      <w:r w:rsidRPr="0065032C">
        <w:rPr>
          <w:rFonts w:eastAsia="Times New Roman"/>
          <w:lang w:eastAsia="en-GB"/>
        </w:rPr>
        <w:t xml:space="preserve"> weeks’ notice of a targeted </w:t>
      </w:r>
      <w:r w:rsidR="004F190E">
        <w:t xml:space="preserve">inspection </w:t>
      </w:r>
      <w:r w:rsidRPr="0065032C">
        <w:rPr>
          <w:rFonts w:eastAsia="Times New Roman"/>
          <w:lang w:eastAsia="en-GB"/>
        </w:rPr>
        <w:t xml:space="preserve">and will be required to submit supporting or relevant information no less than four weeks in advance of the </w:t>
      </w:r>
      <w:r w:rsidR="004F190E">
        <w:t xml:space="preserve">inspection </w:t>
      </w:r>
      <w:r w:rsidRPr="0065032C">
        <w:rPr>
          <w:rFonts w:eastAsia="Times New Roman"/>
          <w:lang w:eastAsia="en-GB"/>
        </w:rPr>
        <w:t xml:space="preserve">date. The notification will set out clear terms of reference for the </w:t>
      </w:r>
      <w:r w:rsidR="004F190E">
        <w:t>inspection</w:t>
      </w:r>
      <w:r w:rsidRPr="0065032C">
        <w:rPr>
          <w:rFonts w:eastAsia="Times New Roman"/>
          <w:lang w:eastAsia="en-GB"/>
        </w:rPr>
        <w:t xml:space="preserve">, including areas that will be examined and, where necessary, areas that are out of scope. The nature of information requested will vary depending </w:t>
      </w:r>
      <w:proofErr w:type="gramStart"/>
      <w:r w:rsidRPr="0065032C">
        <w:rPr>
          <w:rFonts w:eastAsia="Times New Roman"/>
          <w:lang w:eastAsia="en-GB"/>
        </w:rPr>
        <w:t>on the subject of the</w:t>
      </w:r>
      <w:proofErr w:type="gramEnd"/>
      <w:r w:rsidRPr="0065032C">
        <w:rPr>
          <w:rFonts w:eastAsia="Times New Roman"/>
          <w:lang w:eastAsia="en-GB"/>
        </w:rPr>
        <w:t xml:space="preserve"> </w:t>
      </w:r>
      <w:proofErr w:type="gramStart"/>
      <w:r w:rsidR="004F190E">
        <w:t>inspection</w:t>
      </w:r>
      <w:r w:rsidRPr="0065032C">
        <w:rPr>
          <w:rFonts w:eastAsia="Times New Roman"/>
          <w:lang w:eastAsia="en-GB"/>
        </w:rPr>
        <w:t>, but</w:t>
      </w:r>
      <w:proofErr w:type="gramEnd"/>
      <w:r w:rsidRPr="0065032C">
        <w:rPr>
          <w:rFonts w:eastAsia="Times New Roman"/>
          <w:lang w:eastAsia="en-GB"/>
        </w:rPr>
        <w:t xml:space="preserve"> may include in-depth completion of the self-assessment for one safeguarding standard, specific documents, or material to enable a case audit. Similarly, the methodology for the </w:t>
      </w:r>
      <w:r w:rsidR="00B958D0">
        <w:t xml:space="preserve">inspection </w:t>
      </w:r>
      <w:r w:rsidRPr="0065032C">
        <w:rPr>
          <w:rFonts w:eastAsia="Times New Roman"/>
          <w:lang w:eastAsia="en-GB"/>
        </w:rPr>
        <w:t xml:space="preserve">will vary according to the topic chosen and may involve in-person or virtual meetings with specified people or groups of people. A draft </w:t>
      </w:r>
      <w:r w:rsidR="00B958D0">
        <w:t xml:space="preserve">inspection </w:t>
      </w:r>
      <w:r w:rsidRPr="0065032C">
        <w:rPr>
          <w:rFonts w:eastAsia="Times New Roman"/>
          <w:lang w:eastAsia="en-GB"/>
        </w:rPr>
        <w:t xml:space="preserve">report will be provided to the Diocese within </w:t>
      </w:r>
      <w:r w:rsidR="001269A4">
        <w:rPr>
          <w:rFonts w:eastAsia="Times New Roman"/>
          <w:lang w:eastAsia="en-GB"/>
        </w:rPr>
        <w:t>20</w:t>
      </w:r>
      <w:r w:rsidRPr="0065032C">
        <w:rPr>
          <w:rFonts w:eastAsia="Times New Roman"/>
          <w:lang w:eastAsia="en-GB"/>
        </w:rPr>
        <w:t xml:space="preserve"> working days of the completion of the </w:t>
      </w:r>
      <w:r w:rsidR="00B958D0">
        <w:t xml:space="preserve">inspection </w:t>
      </w:r>
      <w:r w:rsidRPr="0065032C">
        <w:rPr>
          <w:rFonts w:eastAsia="Times New Roman"/>
          <w:lang w:eastAsia="en-GB"/>
        </w:rPr>
        <w:t>(or the submission of any additional evidence that is requested), with opportunity for the Diocese to comment prior to finalisation. </w:t>
      </w:r>
    </w:p>
    <w:p w14:paraId="601BC603" w14:textId="33245B54" w:rsidR="00ED505E" w:rsidRPr="0065032C" w:rsidRDefault="002C0ED0" w:rsidP="00ED505E">
      <w:pPr>
        <w:spacing w:line="276" w:lineRule="auto"/>
        <w:jc w:val="both"/>
        <w:textAlignment w:val="baseline"/>
        <w:rPr>
          <w:rFonts w:eastAsia="Times New Roman"/>
          <w:lang w:eastAsia="en-GB"/>
        </w:rPr>
      </w:pPr>
      <w:r>
        <w:rPr>
          <w:rFonts w:eastAsia="Times New Roman"/>
          <w:lang w:eastAsia="en-GB"/>
        </w:rPr>
        <w:t>T</w:t>
      </w:r>
      <w:r w:rsidR="00ED505E">
        <w:rPr>
          <w:rFonts w:eastAsia="Times New Roman"/>
          <w:lang w:eastAsia="en-GB"/>
        </w:rPr>
        <w:t xml:space="preserve">argeted </w:t>
      </w:r>
      <w:r w:rsidR="00B958D0">
        <w:t xml:space="preserve">inspection </w:t>
      </w:r>
      <w:r w:rsidR="00ED505E">
        <w:rPr>
          <w:rFonts w:eastAsia="Times New Roman"/>
          <w:lang w:eastAsia="en-GB"/>
        </w:rPr>
        <w:t xml:space="preserve">reports will be published on the CSSA website, although </w:t>
      </w:r>
      <w:r w:rsidR="004B426F">
        <w:rPr>
          <w:rFonts w:eastAsia="Times New Roman"/>
          <w:lang w:eastAsia="en-GB"/>
        </w:rPr>
        <w:t xml:space="preserve">an exception may be made </w:t>
      </w:r>
      <w:r w:rsidR="00ED505E">
        <w:rPr>
          <w:rFonts w:eastAsia="Times New Roman"/>
          <w:lang w:eastAsia="en-GB"/>
        </w:rPr>
        <w:t>where the only activity is an audit of casework</w:t>
      </w:r>
      <w:r w:rsidR="004B426F">
        <w:rPr>
          <w:rFonts w:eastAsia="Times New Roman"/>
          <w:lang w:eastAsia="en-GB"/>
        </w:rPr>
        <w:t>. In these circumstances</w:t>
      </w:r>
      <w:r w:rsidR="00ED505E">
        <w:rPr>
          <w:rFonts w:eastAsia="Times New Roman"/>
          <w:lang w:eastAsia="en-GB"/>
        </w:rPr>
        <w:t xml:space="preserve">, an abbreviated summary may be published </w:t>
      </w:r>
      <w:proofErr w:type="gramStart"/>
      <w:r w:rsidR="00ED505E">
        <w:rPr>
          <w:rFonts w:eastAsia="Times New Roman"/>
          <w:lang w:eastAsia="en-GB"/>
        </w:rPr>
        <w:t>in order to</w:t>
      </w:r>
      <w:proofErr w:type="gramEnd"/>
      <w:r w:rsidR="00ED505E">
        <w:rPr>
          <w:rFonts w:eastAsia="Times New Roman"/>
          <w:lang w:eastAsia="en-GB"/>
        </w:rPr>
        <w:t xml:space="preserve"> preserve the confidentiality of involved parties. </w:t>
      </w:r>
      <w:r w:rsidR="00ED505E" w:rsidRPr="0065032C">
        <w:rPr>
          <w:rFonts w:eastAsia="Times New Roman"/>
          <w:lang w:eastAsia="en-GB"/>
        </w:rPr>
        <w:t xml:space="preserve">Outcome letters and reports of </w:t>
      </w:r>
      <w:r w:rsidR="00ED505E">
        <w:rPr>
          <w:rFonts w:eastAsia="Times New Roman"/>
          <w:lang w:eastAsia="en-GB"/>
        </w:rPr>
        <w:t xml:space="preserve">other </w:t>
      </w:r>
      <w:r w:rsidR="00ED505E" w:rsidRPr="0065032C">
        <w:rPr>
          <w:rFonts w:eastAsia="Times New Roman"/>
          <w:lang w:eastAsia="en-GB"/>
        </w:rPr>
        <w:t>follow up activity will not be published on the CSSA website. </w:t>
      </w:r>
    </w:p>
    <w:p w14:paraId="60F1344B" w14:textId="518FCF74" w:rsidR="0065032C" w:rsidRPr="0065032C" w:rsidRDefault="0065032C" w:rsidP="00E9014C">
      <w:pPr>
        <w:pStyle w:val="Heading2"/>
        <w:jc w:val="both"/>
      </w:pPr>
      <w:bookmarkStart w:id="30" w:name="_Toc222228036"/>
      <w:r w:rsidRPr="0065032C">
        <w:t>All activities</w:t>
      </w:r>
      <w:bookmarkEnd w:id="30"/>
      <w:r w:rsidRPr="0065032C">
        <w:t> </w:t>
      </w:r>
    </w:p>
    <w:p w14:paraId="206FF997" w14:textId="32046895"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t xml:space="preserve">Should concerns arise during any follow up activity that safeguarding practice is unsafe, either in relation to an individual case or more generally, this will be immediately brought to the attention of the Diocese and escalated to the </w:t>
      </w:r>
      <w:r w:rsidR="00BF110B">
        <w:rPr>
          <w:rFonts w:eastAsia="Times New Roman"/>
          <w:bCs/>
        </w:rPr>
        <w:t>Quality Assurance</w:t>
      </w:r>
      <w:r w:rsidRPr="0065032C">
        <w:rPr>
          <w:rFonts w:eastAsia="Times New Roman"/>
          <w:lang w:eastAsia="en-GB"/>
        </w:rPr>
        <w:t xml:space="preserve"> Manager within </w:t>
      </w:r>
      <w:r w:rsidR="001D4A7D">
        <w:rPr>
          <w:rFonts w:eastAsia="Times New Roman"/>
          <w:lang w:eastAsia="en-GB"/>
        </w:rPr>
        <w:t xml:space="preserve">the </w:t>
      </w:r>
      <w:r w:rsidRPr="0065032C">
        <w:rPr>
          <w:rFonts w:eastAsia="Times New Roman"/>
          <w:lang w:eastAsia="en-GB"/>
        </w:rPr>
        <w:t xml:space="preserve">CSSA. </w:t>
      </w:r>
      <w:r w:rsidR="00800689">
        <w:rPr>
          <w:rFonts w:eastAsia="Times New Roman"/>
          <w:lang w:eastAsia="en-GB"/>
        </w:rPr>
        <w:t>The Escalation process, above, will be followed</w:t>
      </w:r>
      <w:r w:rsidRPr="0065032C">
        <w:rPr>
          <w:rFonts w:eastAsia="Times New Roman"/>
          <w:lang w:eastAsia="en-GB"/>
        </w:rPr>
        <w:t xml:space="preserve"> and, under the terms of the CSSA’s </w:t>
      </w:r>
      <w:r w:rsidR="00D94929">
        <w:rPr>
          <w:rFonts w:eastAsia="Times New Roman"/>
          <w:lang w:eastAsia="en-GB"/>
        </w:rPr>
        <w:t>memorandum of understanding</w:t>
      </w:r>
      <w:r w:rsidRPr="0065032C">
        <w:rPr>
          <w:rFonts w:eastAsia="Times New Roman"/>
          <w:lang w:eastAsia="en-GB"/>
        </w:rPr>
        <w:t xml:space="preserve"> with Dioceses, a safeguarding review may be triggered. </w:t>
      </w:r>
    </w:p>
    <w:p w14:paraId="2009A956" w14:textId="2323FB54" w:rsidR="0065032C" w:rsidRPr="0065032C" w:rsidRDefault="0065032C" w:rsidP="00E9014C">
      <w:pPr>
        <w:spacing w:line="276" w:lineRule="auto"/>
        <w:jc w:val="both"/>
        <w:textAlignment w:val="baseline"/>
        <w:rPr>
          <w:rFonts w:eastAsia="Times New Roman"/>
          <w:lang w:eastAsia="en-GB"/>
        </w:rPr>
      </w:pPr>
      <w:r w:rsidRPr="0065032C">
        <w:rPr>
          <w:rFonts w:eastAsia="Times New Roman"/>
          <w:lang w:eastAsia="en-GB"/>
        </w:rPr>
        <w:lastRenderedPageBreak/>
        <w:t xml:space="preserve"> It remains the responsibility of the Diocese to determine the actions to be taken in respect of the recommendations made in any follow up activity, although the lead </w:t>
      </w:r>
      <w:r w:rsidR="00B958D0">
        <w:rPr>
          <w:rFonts w:eastAsia="Times New Roman"/>
          <w:lang w:eastAsia="en-GB"/>
        </w:rPr>
        <w:t>analyst</w:t>
      </w:r>
      <w:r w:rsidRPr="0065032C">
        <w:rPr>
          <w:rFonts w:eastAsia="Times New Roman"/>
          <w:lang w:eastAsia="en-GB"/>
        </w:rPr>
        <w:t xml:space="preserve"> will be willing to discuss expectations in respect of any recommendations in more detail</w:t>
      </w:r>
      <w:r w:rsidR="00650CCC">
        <w:rPr>
          <w:rFonts w:eastAsia="Times New Roman"/>
          <w:lang w:eastAsia="en-GB"/>
        </w:rPr>
        <w:t>,</w:t>
      </w:r>
      <w:r w:rsidRPr="0065032C">
        <w:rPr>
          <w:rFonts w:eastAsia="Times New Roman"/>
          <w:lang w:eastAsia="en-GB"/>
        </w:rPr>
        <w:t xml:space="preserve"> if needed. </w:t>
      </w:r>
    </w:p>
    <w:p w14:paraId="50988FA9" w14:textId="7111C3C2" w:rsidR="0065032C" w:rsidRPr="0065032C" w:rsidRDefault="0065032C" w:rsidP="00E9014C">
      <w:pPr>
        <w:pStyle w:val="Heading1"/>
        <w:jc w:val="both"/>
      </w:pPr>
      <w:bookmarkStart w:id="31" w:name="_Toc222228037"/>
      <w:r w:rsidRPr="0065032C">
        <w:t>Safeguarding Reviews</w:t>
      </w:r>
      <w:bookmarkEnd w:id="31"/>
    </w:p>
    <w:p w14:paraId="07CC2110" w14:textId="24D80B22" w:rsidR="0065032C" w:rsidRPr="0065032C" w:rsidRDefault="0065032C" w:rsidP="00E9014C">
      <w:pPr>
        <w:spacing w:line="276" w:lineRule="auto"/>
        <w:jc w:val="both"/>
        <w:rPr>
          <w:bCs/>
        </w:rPr>
      </w:pPr>
      <w:r w:rsidRPr="0065032C">
        <w:rPr>
          <w:bCs/>
        </w:rPr>
        <w:t xml:space="preserve">A safeguarding review is an unscheduled </w:t>
      </w:r>
      <w:r w:rsidR="00B958D0">
        <w:t xml:space="preserve">inspection </w:t>
      </w:r>
      <w:r w:rsidRPr="0065032C">
        <w:rPr>
          <w:bCs/>
        </w:rPr>
        <w:t xml:space="preserve">of a Diocese. Such reviews may be triggered in </w:t>
      </w:r>
      <w:proofErr w:type="gramStart"/>
      <w:r w:rsidRPr="0065032C">
        <w:rPr>
          <w:bCs/>
        </w:rPr>
        <w:t>a number of</w:t>
      </w:r>
      <w:proofErr w:type="gramEnd"/>
      <w:r w:rsidRPr="0065032C">
        <w:rPr>
          <w:bCs/>
        </w:rPr>
        <w:t xml:space="preserve"> circumstances, including where:</w:t>
      </w:r>
    </w:p>
    <w:p w14:paraId="1EB0B4C8" w14:textId="581517F4" w:rsidR="0065032C" w:rsidRPr="0065032C" w:rsidRDefault="00112730" w:rsidP="00E9014C">
      <w:pPr>
        <w:numPr>
          <w:ilvl w:val="0"/>
          <w:numId w:val="21"/>
        </w:numPr>
        <w:spacing w:line="276" w:lineRule="auto"/>
        <w:contextualSpacing/>
        <w:jc w:val="both"/>
        <w:rPr>
          <w:bCs/>
        </w:rPr>
      </w:pPr>
      <w:r>
        <w:rPr>
          <w:bCs/>
        </w:rPr>
        <w:t>I</w:t>
      </w:r>
      <w:r w:rsidR="0065032C" w:rsidRPr="0065032C">
        <w:rPr>
          <w:bCs/>
        </w:rPr>
        <w:t xml:space="preserve">n the reasonable belief of the CSSA, there is a risk of harm or potential risk of harm relating to </w:t>
      </w:r>
      <w:proofErr w:type="gramStart"/>
      <w:r w:rsidR="0065032C" w:rsidRPr="0065032C">
        <w:rPr>
          <w:bCs/>
        </w:rPr>
        <w:t>safeguarding;</w:t>
      </w:r>
      <w:proofErr w:type="gramEnd"/>
      <w:r w:rsidR="0065032C" w:rsidRPr="0065032C">
        <w:rPr>
          <w:bCs/>
        </w:rPr>
        <w:t xml:space="preserve"> </w:t>
      </w:r>
    </w:p>
    <w:p w14:paraId="7C142F00" w14:textId="379A975D" w:rsidR="0065032C" w:rsidRPr="0065032C" w:rsidRDefault="00112730" w:rsidP="00E9014C">
      <w:pPr>
        <w:numPr>
          <w:ilvl w:val="0"/>
          <w:numId w:val="21"/>
        </w:numPr>
        <w:spacing w:line="276" w:lineRule="auto"/>
        <w:contextualSpacing/>
        <w:jc w:val="both"/>
        <w:rPr>
          <w:bCs/>
        </w:rPr>
      </w:pPr>
      <w:r>
        <w:rPr>
          <w:bCs/>
        </w:rPr>
        <w:t>E</w:t>
      </w:r>
      <w:r w:rsidR="0065032C" w:rsidRPr="0065032C">
        <w:rPr>
          <w:bCs/>
        </w:rPr>
        <w:t xml:space="preserve">vidence-based concerns or reports of a safeguarding nature are made to or come to the attention of the </w:t>
      </w:r>
      <w:proofErr w:type="gramStart"/>
      <w:r w:rsidR="0065032C" w:rsidRPr="0065032C">
        <w:rPr>
          <w:bCs/>
        </w:rPr>
        <w:t>CSSA;</w:t>
      </w:r>
      <w:proofErr w:type="gramEnd"/>
      <w:r w:rsidR="0065032C" w:rsidRPr="0065032C">
        <w:rPr>
          <w:bCs/>
        </w:rPr>
        <w:t xml:space="preserve"> </w:t>
      </w:r>
    </w:p>
    <w:p w14:paraId="2D5C04BE" w14:textId="5D1927C2" w:rsidR="0065032C" w:rsidRPr="0065032C" w:rsidRDefault="00112730" w:rsidP="00E9014C">
      <w:pPr>
        <w:numPr>
          <w:ilvl w:val="0"/>
          <w:numId w:val="21"/>
        </w:numPr>
        <w:spacing w:line="276" w:lineRule="auto"/>
        <w:contextualSpacing/>
        <w:jc w:val="both"/>
        <w:rPr>
          <w:bCs/>
        </w:rPr>
      </w:pPr>
      <w:r>
        <w:rPr>
          <w:bCs/>
        </w:rPr>
        <w:t>E</w:t>
      </w:r>
      <w:r w:rsidR="0065032C" w:rsidRPr="0065032C">
        <w:rPr>
          <w:bCs/>
        </w:rPr>
        <w:t>vidence-based concerns or complaints of poor safeguarding practice by the Diocese are made to or come to the attention of the CSSA; and</w:t>
      </w:r>
    </w:p>
    <w:p w14:paraId="3E2EBCAC" w14:textId="76F1A411" w:rsidR="0065032C" w:rsidRPr="0065032C" w:rsidRDefault="00112730" w:rsidP="00E9014C">
      <w:pPr>
        <w:numPr>
          <w:ilvl w:val="0"/>
          <w:numId w:val="21"/>
        </w:numPr>
        <w:spacing w:line="276" w:lineRule="auto"/>
        <w:contextualSpacing/>
        <w:jc w:val="both"/>
        <w:rPr>
          <w:bCs/>
        </w:rPr>
      </w:pPr>
      <w:r>
        <w:rPr>
          <w:bCs/>
        </w:rPr>
        <w:t>T</w:t>
      </w:r>
      <w:r w:rsidR="0065032C" w:rsidRPr="0065032C">
        <w:rPr>
          <w:bCs/>
        </w:rPr>
        <w:t>he Diocese itself seeks formal advice and/or recommendations from the CSSA.</w:t>
      </w:r>
    </w:p>
    <w:p w14:paraId="2208EF8C" w14:textId="77777777" w:rsidR="0065032C" w:rsidRPr="0065032C" w:rsidRDefault="0065032C" w:rsidP="009A4D91">
      <w:pPr>
        <w:spacing w:after="0" w:line="276" w:lineRule="auto"/>
        <w:jc w:val="both"/>
        <w:rPr>
          <w:bCs/>
        </w:rPr>
      </w:pPr>
    </w:p>
    <w:p w14:paraId="4BDA9843" w14:textId="6DFE4C04" w:rsidR="0065032C" w:rsidRDefault="0065032C" w:rsidP="00E9014C">
      <w:pPr>
        <w:spacing w:line="276" w:lineRule="auto"/>
        <w:jc w:val="both"/>
        <w:rPr>
          <w:bCs/>
        </w:rPr>
      </w:pPr>
      <w:r w:rsidRPr="0065032C">
        <w:rPr>
          <w:bCs/>
        </w:rPr>
        <w:t xml:space="preserve">Should it be necessary to undertake a safeguarding review, the Diocese will be </w:t>
      </w:r>
      <w:r w:rsidR="002C0ED0">
        <w:rPr>
          <w:bCs/>
        </w:rPr>
        <w:t>notified</w:t>
      </w:r>
      <w:r w:rsidRPr="0065032C">
        <w:rPr>
          <w:bCs/>
        </w:rPr>
        <w:t xml:space="preserve"> in writing by the CSSA. Terms of reference for the proposed review will be developed and shared, including the reasons for review, key lines of enquiry and timescales associated with the review (start date and anticipated time to completion). </w:t>
      </w:r>
    </w:p>
    <w:p w14:paraId="0192A1D3" w14:textId="77777777" w:rsidR="006963CA" w:rsidRPr="0065032C" w:rsidRDefault="006963CA" w:rsidP="00E9014C">
      <w:pPr>
        <w:spacing w:line="276" w:lineRule="auto"/>
        <w:jc w:val="both"/>
        <w:rPr>
          <w:bCs/>
        </w:rPr>
      </w:pPr>
    </w:p>
    <w:p w14:paraId="1C102A58" w14:textId="783E1886" w:rsidR="0065032C" w:rsidRPr="0065032C" w:rsidRDefault="0065032C" w:rsidP="00E9014C">
      <w:pPr>
        <w:pStyle w:val="Heading1"/>
        <w:jc w:val="both"/>
      </w:pPr>
      <w:bookmarkStart w:id="32" w:name="_Toc222228038"/>
      <w:r w:rsidRPr="0065032C">
        <w:t>Notification of Safeguarding Concern</w:t>
      </w:r>
      <w:bookmarkEnd w:id="32"/>
      <w:r w:rsidRPr="0065032C">
        <w:t xml:space="preserve"> </w:t>
      </w:r>
    </w:p>
    <w:p w14:paraId="333529F1" w14:textId="684801BE" w:rsidR="0065032C" w:rsidRDefault="0065032C" w:rsidP="00E9014C">
      <w:pPr>
        <w:spacing w:line="276" w:lineRule="auto"/>
        <w:jc w:val="both"/>
        <w:rPr>
          <w:lang w:val="en-US"/>
        </w:rPr>
      </w:pPr>
      <w:r w:rsidRPr="0065032C">
        <w:rPr>
          <w:lang w:val="en-US"/>
        </w:rPr>
        <w:t>Church bodies, including Dioceses, are required to notify the CSSA in the event of any safeguarding incident, or potential incident, which meets the threshold for reporting to the Charity Commission as a serious incident.</w:t>
      </w:r>
      <w:r w:rsidR="00833271">
        <w:rPr>
          <w:rStyle w:val="FootnoteReference"/>
          <w:lang w:val="en-US"/>
        </w:rPr>
        <w:footnoteReference w:id="6"/>
      </w:r>
      <w:r w:rsidRPr="0065032C">
        <w:rPr>
          <w:lang w:val="en-US"/>
        </w:rPr>
        <w:t xml:space="preserve"> </w:t>
      </w:r>
    </w:p>
    <w:p w14:paraId="5591A7C5" w14:textId="77777777" w:rsidR="00F34B41" w:rsidRPr="0065032C" w:rsidRDefault="00F34B41" w:rsidP="00F34B41">
      <w:pPr>
        <w:pStyle w:val="Heading2"/>
        <w:jc w:val="both"/>
      </w:pPr>
      <w:bookmarkStart w:id="33" w:name="_Toc222228039"/>
      <w:r w:rsidRPr="0065032C">
        <w:t>Purpose</w:t>
      </w:r>
      <w:bookmarkEnd w:id="33"/>
    </w:p>
    <w:p w14:paraId="297E9801" w14:textId="3BB8EABD" w:rsidR="00774D80" w:rsidRPr="0065032C" w:rsidRDefault="00774D80" w:rsidP="00774D80">
      <w:pPr>
        <w:spacing w:line="276" w:lineRule="auto"/>
        <w:jc w:val="both"/>
      </w:pPr>
      <w:bookmarkStart w:id="34" w:name="_Hlk117671699"/>
      <w:r>
        <w:rPr>
          <w:lang w:val="en-US"/>
        </w:rPr>
        <w:t xml:space="preserve">The receipt of information about serious incidents enables the CSSA to better understand and learn from the nature and risks of harm that exist in Church bodies. </w:t>
      </w:r>
      <w:r w:rsidR="00CF2EEA" w:rsidRPr="0065032C">
        <w:t xml:space="preserve">Submission of a </w:t>
      </w:r>
      <w:r w:rsidR="00160357">
        <w:t>notification</w:t>
      </w:r>
      <w:r w:rsidR="00CD6FB0">
        <w:t xml:space="preserve"> of safeguarding concern (NoSC)</w:t>
      </w:r>
      <w:r w:rsidR="00CF2EEA" w:rsidRPr="0065032C">
        <w:t xml:space="preserve"> is </w:t>
      </w:r>
      <w:r w:rsidR="00CF2EEA">
        <w:t xml:space="preserve">also </w:t>
      </w:r>
      <w:r w:rsidR="00CF2EEA" w:rsidRPr="0065032C">
        <w:t>expected practice under Safeguarding Standard 4 (see substandard 4.</w:t>
      </w:r>
      <w:r w:rsidR="007B47E2">
        <w:t>1.7</w:t>
      </w:r>
      <w:r w:rsidR="00CF2EEA" w:rsidRPr="0065032C">
        <w:t>).</w:t>
      </w:r>
      <w:r w:rsidR="00CF2EEA">
        <w:t xml:space="preserve"> </w:t>
      </w:r>
      <w:r>
        <w:rPr>
          <w:lang w:val="en-US"/>
        </w:rPr>
        <w:t xml:space="preserve">Notifications received will be used to inform subsequent </w:t>
      </w:r>
      <w:r w:rsidR="00B958D0">
        <w:t xml:space="preserve">inspections </w:t>
      </w:r>
      <w:r>
        <w:rPr>
          <w:lang w:val="en-US"/>
        </w:rPr>
        <w:t xml:space="preserve">of the individual Diocese and wider </w:t>
      </w:r>
      <w:r w:rsidR="00B958D0">
        <w:t xml:space="preserve">inspection </w:t>
      </w:r>
      <w:r>
        <w:rPr>
          <w:lang w:val="en-US"/>
        </w:rPr>
        <w:t xml:space="preserve">and review activity. </w:t>
      </w:r>
    </w:p>
    <w:p w14:paraId="173047B4" w14:textId="69B8743C" w:rsidR="00F34B41" w:rsidRPr="0065032C" w:rsidRDefault="00F34B41" w:rsidP="00F34B41">
      <w:pPr>
        <w:spacing w:line="276" w:lineRule="auto"/>
        <w:jc w:val="both"/>
      </w:pPr>
      <w:r w:rsidRPr="0065032C">
        <w:lastRenderedPageBreak/>
        <w:t xml:space="preserve">NoSC will form part of the </w:t>
      </w:r>
      <w:proofErr w:type="gramStart"/>
      <w:r w:rsidRPr="0065032C">
        <w:t>decision making</w:t>
      </w:r>
      <w:proofErr w:type="gramEnd"/>
      <w:r w:rsidRPr="0065032C">
        <w:t xml:space="preserve"> process by the CSSA as to whether an earlier </w:t>
      </w:r>
      <w:r w:rsidR="00C57457">
        <w:t xml:space="preserve">inspection </w:t>
      </w:r>
      <w:r w:rsidRPr="0065032C">
        <w:t xml:space="preserve">or Safeguarding Review is necessary. This assessment will include the frequency and nature of NoSC received, recognising the variation in size of Church bodies which will have some impact on the number of NoSC made.  </w:t>
      </w:r>
      <w:bookmarkEnd w:id="34"/>
    </w:p>
    <w:p w14:paraId="49C2EED2" w14:textId="77777777" w:rsidR="0065032C" w:rsidRPr="0065032C" w:rsidRDefault="0065032C" w:rsidP="00E9014C">
      <w:pPr>
        <w:pStyle w:val="Heading2"/>
        <w:jc w:val="both"/>
      </w:pPr>
      <w:bookmarkStart w:id="35" w:name="_Toc222228040"/>
      <w:r w:rsidRPr="0065032C">
        <w:t>Procedure</w:t>
      </w:r>
      <w:bookmarkEnd w:id="35"/>
    </w:p>
    <w:p w14:paraId="5650D2FE" w14:textId="4F155393" w:rsidR="0065032C" w:rsidRPr="0065032C" w:rsidRDefault="0065032C" w:rsidP="00E9014C">
      <w:pPr>
        <w:spacing w:line="276" w:lineRule="auto"/>
        <w:jc w:val="both"/>
      </w:pPr>
      <w:r w:rsidRPr="0065032C">
        <w:t>NoSC must be made as soon as practicable by the Diocese</w:t>
      </w:r>
      <w:r w:rsidR="004C2D45">
        <w:t>, following the decision to notify the Charity Commission,</w:t>
      </w:r>
      <w:r w:rsidRPr="0065032C">
        <w:t xml:space="preserve"> to </w:t>
      </w:r>
      <w:hyperlink r:id="rId17" w:history="1">
        <w:r w:rsidRPr="0065032C">
          <w:rPr>
            <w:rFonts w:eastAsia="Times New Roman"/>
            <w:color w:val="0000FF"/>
            <w:u w:val="single"/>
          </w:rPr>
          <w:t>qualityassurance@catholicsafeguarding.org.uk</w:t>
        </w:r>
      </w:hyperlink>
      <w:r w:rsidRPr="0065032C">
        <w:t xml:space="preserve">. The subsequent actions of the CSSA will not interfere with any Charity Commission or other statutory investigation.  </w:t>
      </w:r>
    </w:p>
    <w:p w14:paraId="75BB38E8" w14:textId="77777777" w:rsidR="0065032C" w:rsidRPr="0065032C" w:rsidRDefault="0065032C" w:rsidP="00E9014C">
      <w:pPr>
        <w:spacing w:line="276" w:lineRule="auto"/>
        <w:jc w:val="both"/>
      </w:pPr>
      <w:r w:rsidRPr="0065032C">
        <w:t>An initial NoSC should include:</w:t>
      </w:r>
    </w:p>
    <w:p w14:paraId="2A8305EF" w14:textId="77777777" w:rsidR="0065032C" w:rsidRPr="0065032C" w:rsidRDefault="0065032C" w:rsidP="00E9014C">
      <w:pPr>
        <w:numPr>
          <w:ilvl w:val="0"/>
          <w:numId w:val="32"/>
        </w:numPr>
        <w:spacing w:line="276" w:lineRule="auto"/>
        <w:contextualSpacing/>
        <w:jc w:val="both"/>
      </w:pPr>
      <w:r w:rsidRPr="0065032C">
        <w:t xml:space="preserve">The name of the </w:t>
      </w:r>
      <w:proofErr w:type="gramStart"/>
      <w:r w:rsidRPr="0065032C">
        <w:t>Diocese;</w:t>
      </w:r>
      <w:proofErr w:type="gramEnd"/>
    </w:p>
    <w:p w14:paraId="7F8759CB" w14:textId="2F377050" w:rsidR="0065032C" w:rsidRPr="0065032C" w:rsidRDefault="0065032C" w:rsidP="00E9014C">
      <w:pPr>
        <w:numPr>
          <w:ilvl w:val="0"/>
          <w:numId w:val="32"/>
        </w:numPr>
        <w:spacing w:line="276" w:lineRule="auto"/>
        <w:contextualSpacing/>
        <w:jc w:val="both"/>
      </w:pPr>
      <w:r w:rsidRPr="0065032C">
        <w:t xml:space="preserve">The date(s) of the safeguarding incident or alleged safeguarding </w:t>
      </w:r>
      <w:proofErr w:type="gramStart"/>
      <w:r w:rsidRPr="0065032C">
        <w:t>incident</w:t>
      </w:r>
      <w:r w:rsidR="00B3602C">
        <w:t>;</w:t>
      </w:r>
      <w:proofErr w:type="gramEnd"/>
      <w:r w:rsidRPr="0065032C">
        <w:t xml:space="preserve"> </w:t>
      </w:r>
    </w:p>
    <w:p w14:paraId="068CB4E4" w14:textId="77777777" w:rsidR="0065032C" w:rsidRPr="0065032C" w:rsidRDefault="0065032C" w:rsidP="00E9014C">
      <w:pPr>
        <w:numPr>
          <w:ilvl w:val="0"/>
          <w:numId w:val="32"/>
        </w:numPr>
        <w:spacing w:line="276" w:lineRule="auto"/>
        <w:contextualSpacing/>
        <w:jc w:val="both"/>
      </w:pPr>
      <w:r w:rsidRPr="0065032C">
        <w:t xml:space="preserve">The date that the Diocese became aware of the </w:t>
      </w:r>
      <w:proofErr w:type="gramStart"/>
      <w:r w:rsidRPr="0065032C">
        <w:t>incident;</w:t>
      </w:r>
      <w:proofErr w:type="gramEnd"/>
      <w:r w:rsidRPr="0065032C">
        <w:t xml:space="preserve"> </w:t>
      </w:r>
    </w:p>
    <w:p w14:paraId="5F0430EB" w14:textId="77777777" w:rsidR="0065032C" w:rsidRPr="0065032C" w:rsidRDefault="0065032C" w:rsidP="00E9014C">
      <w:pPr>
        <w:numPr>
          <w:ilvl w:val="0"/>
          <w:numId w:val="32"/>
        </w:numPr>
        <w:spacing w:line="276" w:lineRule="auto"/>
        <w:contextualSpacing/>
        <w:jc w:val="both"/>
      </w:pPr>
      <w:r w:rsidRPr="0065032C">
        <w:t xml:space="preserve">A summary of the </w:t>
      </w:r>
      <w:proofErr w:type="gramStart"/>
      <w:r w:rsidRPr="0065032C">
        <w:t>incident;</w:t>
      </w:r>
      <w:proofErr w:type="gramEnd"/>
    </w:p>
    <w:p w14:paraId="3ED59A03" w14:textId="77777777" w:rsidR="0065032C" w:rsidRPr="0065032C" w:rsidRDefault="0065032C" w:rsidP="00E9014C">
      <w:pPr>
        <w:numPr>
          <w:ilvl w:val="0"/>
          <w:numId w:val="32"/>
        </w:numPr>
        <w:spacing w:line="276" w:lineRule="auto"/>
        <w:contextualSpacing/>
        <w:jc w:val="both"/>
      </w:pPr>
      <w:r w:rsidRPr="0065032C">
        <w:t xml:space="preserve">Any actions taken by the Diocese since they became aware; and </w:t>
      </w:r>
    </w:p>
    <w:p w14:paraId="23823B7C" w14:textId="77777777" w:rsidR="0065032C" w:rsidRDefault="0065032C" w:rsidP="00E9014C">
      <w:pPr>
        <w:numPr>
          <w:ilvl w:val="0"/>
          <w:numId w:val="32"/>
        </w:numPr>
        <w:spacing w:line="276" w:lineRule="auto"/>
        <w:contextualSpacing/>
        <w:jc w:val="both"/>
      </w:pPr>
      <w:r w:rsidRPr="0065032C">
        <w:t xml:space="preserve">When the incident was reported to the Charity Commission. </w:t>
      </w:r>
    </w:p>
    <w:p w14:paraId="77053F31" w14:textId="77777777" w:rsidR="0031133B" w:rsidRPr="0065032C" w:rsidRDefault="0031133B" w:rsidP="0031133B">
      <w:pPr>
        <w:spacing w:line="276" w:lineRule="auto"/>
        <w:ind w:left="720"/>
        <w:contextualSpacing/>
        <w:jc w:val="both"/>
      </w:pPr>
    </w:p>
    <w:p w14:paraId="5630C815" w14:textId="77777777" w:rsidR="0065032C" w:rsidRPr="0065032C" w:rsidRDefault="0065032C" w:rsidP="00E9014C">
      <w:pPr>
        <w:spacing w:line="276" w:lineRule="auto"/>
        <w:jc w:val="both"/>
      </w:pPr>
      <w:r w:rsidRPr="0065032C">
        <w:t>The CSSA Quality Assurance team will respond with a reference number for the NoSC and may ask for any further information that is necessary to support the initial notification. While we do not require names of involved parties, the Diocese should advise if a NoSC involves the same person or church/ institution as one that has previously been submitted.</w:t>
      </w:r>
    </w:p>
    <w:p w14:paraId="2878A4C6" w14:textId="353385D2" w:rsidR="0065032C" w:rsidRPr="0065032C" w:rsidRDefault="0065032C" w:rsidP="00E9014C">
      <w:pPr>
        <w:spacing w:line="276" w:lineRule="auto"/>
        <w:jc w:val="both"/>
      </w:pPr>
      <w:r w:rsidRPr="0065032C">
        <w:t xml:space="preserve">Dioceses will be required to update the CSSA Quality Assurance team as </w:t>
      </w:r>
      <w:r w:rsidR="00B3602C">
        <w:t xml:space="preserve">to </w:t>
      </w:r>
      <w:r w:rsidRPr="0065032C">
        <w:t>ongoing correspondence with the Charity Commission in respect of the incident and the progress of any other statutory investigation.</w:t>
      </w:r>
    </w:p>
    <w:p w14:paraId="32980662" w14:textId="77777777" w:rsidR="0065032C" w:rsidRPr="0065032C" w:rsidRDefault="0065032C" w:rsidP="00E9014C">
      <w:pPr>
        <w:spacing w:line="276" w:lineRule="auto"/>
        <w:jc w:val="both"/>
        <w:rPr>
          <w:rFonts w:eastAsia="Times New Roman"/>
        </w:rPr>
      </w:pPr>
    </w:p>
    <w:p w14:paraId="0D39B678" w14:textId="77777777" w:rsidR="0065032C" w:rsidRPr="0065032C" w:rsidRDefault="0065032C" w:rsidP="00E9014C">
      <w:pPr>
        <w:spacing w:line="276" w:lineRule="auto"/>
        <w:jc w:val="both"/>
        <w:rPr>
          <w:bCs/>
        </w:rPr>
      </w:pPr>
    </w:p>
    <w:p w14:paraId="7A19DD67" w14:textId="77777777" w:rsidR="0065032C" w:rsidRPr="0065032C" w:rsidRDefault="0065032C" w:rsidP="00336352">
      <w:pPr>
        <w:spacing w:line="276" w:lineRule="auto"/>
        <w:rPr>
          <w:bCs/>
        </w:rPr>
        <w:sectPr w:rsidR="0065032C" w:rsidRPr="0065032C" w:rsidSect="0065032C">
          <w:headerReference w:type="default" r:id="rId18"/>
          <w:footerReference w:type="default" r:id="rId19"/>
          <w:headerReference w:type="first" r:id="rId20"/>
          <w:footerReference w:type="first" r:id="rId21"/>
          <w:pgSz w:w="11906" w:h="16838"/>
          <w:pgMar w:top="1440" w:right="1440" w:bottom="1440" w:left="1440" w:header="708" w:footer="708" w:gutter="0"/>
          <w:cols w:space="708"/>
          <w:titlePg/>
          <w:docGrid w:linePitch="360"/>
        </w:sectPr>
      </w:pPr>
    </w:p>
    <w:p w14:paraId="4D4FA104" w14:textId="77777777" w:rsidR="0065032C" w:rsidRPr="0065032C" w:rsidRDefault="0065032C" w:rsidP="00826156">
      <w:pPr>
        <w:pStyle w:val="Heading1"/>
      </w:pPr>
      <w:bookmarkStart w:id="36" w:name="_Toc222228041"/>
      <w:r w:rsidRPr="0065032C">
        <w:lastRenderedPageBreak/>
        <w:t>Appendices</w:t>
      </w:r>
      <w:bookmarkEnd w:id="36"/>
      <w:r w:rsidRPr="0065032C">
        <w:t xml:space="preserve"> </w:t>
      </w:r>
    </w:p>
    <w:p w14:paraId="311E5ED6" w14:textId="3DD4D8E8" w:rsidR="0065032C" w:rsidRDefault="0065032C" w:rsidP="00826156">
      <w:pPr>
        <w:pStyle w:val="Heading2"/>
      </w:pPr>
      <w:bookmarkStart w:id="37" w:name="_Toc222228042"/>
      <w:r w:rsidRPr="0065032C">
        <w:t>Appendix 1: Self-Assessment template</w:t>
      </w:r>
      <w:bookmarkEnd w:id="37"/>
    </w:p>
    <w:bookmarkStart w:id="38" w:name="_MON_1802860500"/>
    <w:bookmarkEnd w:id="38"/>
    <w:p w14:paraId="683239C7" w14:textId="399AE5CF" w:rsidR="005770BD" w:rsidRPr="0065032C" w:rsidRDefault="009B1861" w:rsidP="009E08D0">
      <w:r>
        <w:object w:dxaOrig="1534" w:dyaOrig="994" w14:anchorId="066F0E2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6.4pt;height:49.45pt" o:ole="">
            <v:imagedata r:id="rId22" o:title=""/>
          </v:shape>
          <o:OLEObject Type="Embed" ProgID="Word.Document.12" ShapeID="_x0000_i1025" DrawAspect="Icon" ObjectID="_1832844132" r:id="rId23">
            <o:FieldCodes>\s</o:FieldCodes>
          </o:OLEObject>
        </w:object>
      </w:r>
    </w:p>
    <w:p w14:paraId="6920CBB3" w14:textId="77777777" w:rsidR="0065032C" w:rsidRDefault="0065032C" w:rsidP="00826156">
      <w:pPr>
        <w:pStyle w:val="Heading2"/>
      </w:pPr>
      <w:bookmarkStart w:id="39" w:name="_Toc222228043"/>
      <w:r w:rsidRPr="003D1E4D">
        <w:t>Appendix 2: Maturity Matrix</w:t>
      </w:r>
      <w:bookmarkEnd w:id="39"/>
    </w:p>
    <w:bookmarkStart w:id="40" w:name="_MON_1832844100"/>
    <w:bookmarkEnd w:id="40"/>
    <w:p w14:paraId="2C651574" w14:textId="76E8C435" w:rsidR="009E08D0" w:rsidRPr="003D1E4D" w:rsidRDefault="002C5BF3" w:rsidP="009E08D0">
      <w:r>
        <w:object w:dxaOrig="1504" w:dyaOrig="982" w14:anchorId="5ABC200F">
          <v:shape id="_x0000_i1037" type="#_x0000_t75" style="width:75.15pt;height:48.85pt" o:ole="">
            <v:imagedata r:id="rId24" o:title=""/>
          </v:shape>
          <o:OLEObject Type="Embed" ProgID="Word.Document.12" ShapeID="_x0000_i1037" DrawAspect="Icon" ObjectID="_1832844133" r:id="rId25">
            <o:FieldCodes>\s</o:FieldCodes>
          </o:OLEObject>
        </w:object>
      </w:r>
    </w:p>
    <w:p w14:paraId="70F28A45" w14:textId="47C0340B" w:rsidR="0065032C" w:rsidRDefault="0065032C" w:rsidP="00826156">
      <w:pPr>
        <w:pStyle w:val="Heading2"/>
      </w:pPr>
      <w:bookmarkStart w:id="41" w:name="_Toc222228044"/>
      <w:r w:rsidRPr="0065032C">
        <w:t xml:space="preserve">Appendix 3: </w:t>
      </w:r>
      <w:r w:rsidR="00C57457">
        <w:t xml:space="preserve">Inspection </w:t>
      </w:r>
      <w:r w:rsidRPr="0065032C">
        <w:t>Flowchart</w:t>
      </w:r>
      <w:bookmarkEnd w:id="41"/>
    </w:p>
    <w:bookmarkStart w:id="42" w:name="_MON_1802860583"/>
    <w:bookmarkEnd w:id="42"/>
    <w:p w14:paraId="18CB7AFD" w14:textId="052C3256" w:rsidR="009E08D0" w:rsidRDefault="00FE6541" w:rsidP="009E08D0">
      <w:r>
        <w:object w:dxaOrig="1534" w:dyaOrig="994" w14:anchorId="0B93CF68">
          <v:shape id="_x0000_i1027" type="#_x0000_t75" style="width:76.4pt;height:49.45pt" o:ole="">
            <v:imagedata r:id="rId26" o:title=""/>
          </v:shape>
          <o:OLEObject Type="Embed" ProgID="Word.Document.12" ShapeID="_x0000_i1027" DrawAspect="Icon" ObjectID="_1832844134" r:id="rId27">
            <o:FieldCodes>\s</o:FieldCodes>
          </o:OLEObject>
        </w:object>
      </w:r>
    </w:p>
    <w:p w14:paraId="0A28FBCC" w14:textId="0A4B1469" w:rsidR="0065032C" w:rsidRDefault="0065032C" w:rsidP="00826156">
      <w:pPr>
        <w:pStyle w:val="Heading2"/>
      </w:pPr>
      <w:bookmarkStart w:id="43" w:name="_Toc222228045"/>
      <w:r w:rsidRPr="0065032C">
        <w:t xml:space="preserve">Appendix 4: Guidance for </w:t>
      </w:r>
      <w:r w:rsidR="00EC1557">
        <w:t>E</w:t>
      </w:r>
      <w:r w:rsidRPr="0065032C">
        <w:t xml:space="preserve">vidence to be provided alongside </w:t>
      </w:r>
      <w:r w:rsidR="00EC1557">
        <w:t>S</w:t>
      </w:r>
      <w:r w:rsidRPr="0065032C">
        <w:t>elf</w:t>
      </w:r>
      <w:r w:rsidR="00EC1557">
        <w:t>-A</w:t>
      </w:r>
      <w:r w:rsidRPr="0065032C">
        <w:t>ssessment</w:t>
      </w:r>
      <w:bookmarkEnd w:id="43"/>
    </w:p>
    <w:bookmarkStart w:id="44" w:name="_MON_1802860652"/>
    <w:bookmarkEnd w:id="44"/>
    <w:p w14:paraId="4FA81612" w14:textId="4C16D83A" w:rsidR="009E08D0" w:rsidRPr="0065032C" w:rsidRDefault="00FE6541" w:rsidP="009E08D0">
      <w:r>
        <w:object w:dxaOrig="1534" w:dyaOrig="994" w14:anchorId="23720CF4">
          <v:shape id="_x0000_i1028" type="#_x0000_t75" style="width:76.4pt;height:49.45pt" o:ole="">
            <v:imagedata r:id="rId28" o:title=""/>
          </v:shape>
          <o:OLEObject Type="Embed" ProgID="Word.Document.12" ShapeID="_x0000_i1028" DrawAspect="Icon" ObjectID="_1832844135" r:id="rId29">
            <o:FieldCodes>\s</o:FieldCodes>
          </o:OLEObject>
        </w:object>
      </w:r>
    </w:p>
    <w:p w14:paraId="356AD225" w14:textId="3F658EDD" w:rsidR="0065032C" w:rsidRPr="0065032C" w:rsidRDefault="0065032C" w:rsidP="00826156">
      <w:pPr>
        <w:pStyle w:val="Heading2"/>
      </w:pPr>
      <w:bookmarkStart w:id="45" w:name="_Toc222228046"/>
      <w:r w:rsidRPr="0065032C">
        <w:t>Appendix 5: Casework audit matrix</w:t>
      </w:r>
      <w:bookmarkEnd w:id="45"/>
      <w:r w:rsidRPr="0065032C">
        <w:t xml:space="preserve"> </w:t>
      </w:r>
    </w:p>
    <w:bookmarkStart w:id="46" w:name="_MON_1802860712"/>
    <w:bookmarkEnd w:id="46"/>
    <w:p w14:paraId="252C2BAB" w14:textId="1B8F6186" w:rsidR="0065032C" w:rsidRPr="0065032C" w:rsidRDefault="001345D8" w:rsidP="00336352">
      <w:pPr>
        <w:spacing w:line="276" w:lineRule="auto"/>
        <w:rPr>
          <w:bCs/>
          <w:u w:val="single"/>
        </w:rPr>
      </w:pPr>
      <w:r>
        <w:rPr>
          <w:bCs/>
          <w:u w:val="single"/>
        </w:rPr>
        <w:object w:dxaOrig="1534" w:dyaOrig="994" w14:anchorId="669D0621">
          <v:shape id="_x0000_i1029" type="#_x0000_t75" style="width:76.4pt;height:49.45pt" o:ole="">
            <v:imagedata r:id="rId30" o:title=""/>
          </v:shape>
          <o:OLEObject Type="Embed" ProgID="Word.Document.12" ShapeID="_x0000_i1029" DrawAspect="Icon" ObjectID="_1832844136" r:id="rId31">
            <o:FieldCodes>\s</o:FieldCodes>
          </o:OLEObject>
        </w:object>
      </w:r>
    </w:p>
    <w:p w14:paraId="2A9416CA" w14:textId="77777777" w:rsidR="0065032C" w:rsidRDefault="0065032C" w:rsidP="00336352">
      <w:pPr>
        <w:spacing w:line="276" w:lineRule="auto"/>
        <w:rPr>
          <w:bCs/>
        </w:rPr>
      </w:pPr>
    </w:p>
    <w:p w14:paraId="3BBC8B89" w14:textId="77777777" w:rsidR="00ED3F21" w:rsidRDefault="00ED3F21" w:rsidP="00336352">
      <w:pPr>
        <w:spacing w:line="276" w:lineRule="auto"/>
        <w:rPr>
          <w:bCs/>
        </w:rPr>
      </w:pPr>
    </w:p>
    <w:p w14:paraId="0A19C532" w14:textId="57F15907" w:rsidR="0065032C" w:rsidRDefault="002A228A" w:rsidP="00336352">
      <w:pPr>
        <w:spacing w:line="276" w:lineRule="auto"/>
        <w:rPr>
          <w:b/>
        </w:rPr>
      </w:pPr>
      <w:r>
        <w:rPr>
          <w:b/>
        </w:rPr>
        <w:t>Version control</w:t>
      </w:r>
    </w:p>
    <w:tbl>
      <w:tblPr>
        <w:tblStyle w:val="TableGrid"/>
        <w:tblW w:w="0" w:type="auto"/>
        <w:tblLook w:val="04A0" w:firstRow="1" w:lastRow="0" w:firstColumn="1" w:lastColumn="0" w:noHBand="0" w:noVBand="1"/>
      </w:tblPr>
      <w:tblGrid>
        <w:gridCol w:w="1980"/>
        <w:gridCol w:w="1701"/>
        <w:gridCol w:w="5335"/>
      </w:tblGrid>
      <w:tr w:rsidR="002A228A" w14:paraId="561B346A" w14:textId="77777777" w:rsidTr="009F20D0">
        <w:tc>
          <w:tcPr>
            <w:tcW w:w="1980" w:type="dxa"/>
          </w:tcPr>
          <w:p w14:paraId="3A5E94FA" w14:textId="70211D04" w:rsidR="002A228A" w:rsidRPr="00437122" w:rsidRDefault="009F20D0" w:rsidP="00336352">
            <w:pPr>
              <w:spacing w:line="276" w:lineRule="auto"/>
              <w:rPr>
                <w:b/>
                <w:sz w:val="18"/>
                <w:szCs w:val="18"/>
              </w:rPr>
            </w:pPr>
            <w:r w:rsidRPr="00437122">
              <w:rPr>
                <w:b/>
                <w:sz w:val="18"/>
                <w:szCs w:val="18"/>
              </w:rPr>
              <w:t>Version Number</w:t>
            </w:r>
          </w:p>
        </w:tc>
        <w:tc>
          <w:tcPr>
            <w:tcW w:w="1701" w:type="dxa"/>
          </w:tcPr>
          <w:p w14:paraId="59862119" w14:textId="37A8AFE6" w:rsidR="002A228A" w:rsidRPr="00437122" w:rsidRDefault="009F20D0" w:rsidP="00336352">
            <w:pPr>
              <w:spacing w:line="276" w:lineRule="auto"/>
              <w:rPr>
                <w:b/>
                <w:sz w:val="18"/>
                <w:szCs w:val="18"/>
              </w:rPr>
            </w:pPr>
            <w:r w:rsidRPr="00437122">
              <w:rPr>
                <w:b/>
                <w:sz w:val="18"/>
                <w:szCs w:val="18"/>
              </w:rPr>
              <w:t>Date</w:t>
            </w:r>
          </w:p>
        </w:tc>
        <w:tc>
          <w:tcPr>
            <w:tcW w:w="5335" w:type="dxa"/>
          </w:tcPr>
          <w:p w14:paraId="09B0939A" w14:textId="4FD6D59F" w:rsidR="002A228A" w:rsidRPr="00437122" w:rsidRDefault="009F20D0" w:rsidP="00336352">
            <w:pPr>
              <w:spacing w:line="276" w:lineRule="auto"/>
              <w:rPr>
                <w:b/>
                <w:sz w:val="18"/>
                <w:szCs w:val="18"/>
              </w:rPr>
            </w:pPr>
            <w:r w:rsidRPr="00437122">
              <w:rPr>
                <w:b/>
                <w:sz w:val="18"/>
                <w:szCs w:val="18"/>
              </w:rPr>
              <w:t>Amendments</w:t>
            </w:r>
          </w:p>
        </w:tc>
      </w:tr>
      <w:tr w:rsidR="002A228A" w14:paraId="11F8D643" w14:textId="77777777" w:rsidTr="009F20D0">
        <w:tc>
          <w:tcPr>
            <w:tcW w:w="1980" w:type="dxa"/>
          </w:tcPr>
          <w:p w14:paraId="6CB6AC8F" w14:textId="29F419F7" w:rsidR="002A228A" w:rsidRPr="00437122" w:rsidRDefault="009F20D0" w:rsidP="00336352">
            <w:pPr>
              <w:spacing w:line="276" w:lineRule="auto"/>
              <w:rPr>
                <w:bCs/>
                <w:sz w:val="18"/>
                <w:szCs w:val="18"/>
              </w:rPr>
            </w:pPr>
            <w:r w:rsidRPr="00437122">
              <w:rPr>
                <w:bCs/>
                <w:sz w:val="18"/>
                <w:szCs w:val="18"/>
              </w:rPr>
              <w:t>1</w:t>
            </w:r>
          </w:p>
        </w:tc>
        <w:tc>
          <w:tcPr>
            <w:tcW w:w="1701" w:type="dxa"/>
          </w:tcPr>
          <w:p w14:paraId="3706D2ED" w14:textId="632F55D5" w:rsidR="002A228A" w:rsidRPr="00437122" w:rsidRDefault="00BD61F9" w:rsidP="00336352">
            <w:pPr>
              <w:spacing w:line="276" w:lineRule="auto"/>
              <w:rPr>
                <w:bCs/>
                <w:sz w:val="18"/>
                <w:szCs w:val="18"/>
              </w:rPr>
            </w:pPr>
            <w:r w:rsidRPr="00437122">
              <w:rPr>
                <w:bCs/>
                <w:sz w:val="18"/>
                <w:szCs w:val="18"/>
              </w:rPr>
              <w:t>March 2025</w:t>
            </w:r>
          </w:p>
        </w:tc>
        <w:tc>
          <w:tcPr>
            <w:tcW w:w="5335" w:type="dxa"/>
          </w:tcPr>
          <w:p w14:paraId="1BD69402" w14:textId="77777777" w:rsidR="002A228A" w:rsidRPr="00437122" w:rsidRDefault="002A228A" w:rsidP="00336352">
            <w:pPr>
              <w:spacing w:line="276" w:lineRule="auto"/>
              <w:rPr>
                <w:b/>
                <w:sz w:val="18"/>
                <w:szCs w:val="18"/>
              </w:rPr>
            </w:pPr>
          </w:p>
        </w:tc>
      </w:tr>
      <w:tr w:rsidR="002A228A" w14:paraId="21482915" w14:textId="77777777" w:rsidTr="009F20D0">
        <w:tc>
          <w:tcPr>
            <w:tcW w:w="1980" w:type="dxa"/>
          </w:tcPr>
          <w:p w14:paraId="12409166" w14:textId="576A58CB" w:rsidR="002A228A" w:rsidRPr="00437122" w:rsidRDefault="00BD61F9" w:rsidP="00336352">
            <w:pPr>
              <w:spacing w:line="276" w:lineRule="auto"/>
              <w:rPr>
                <w:bCs/>
                <w:sz w:val="18"/>
                <w:szCs w:val="18"/>
              </w:rPr>
            </w:pPr>
            <w:r w:rsidRPr="00437122">
              <w:rPr>
                <w:bCs/>
                <w:sz w:val="18"/>
                <w:szCs w:val="18"/>
              </w:rPr>
              <w:t>2</w:t>
            </w:r>
          </w:p>
        </w:tc>
        <w:tc>
          <w:tcPr>
            <w:tcW w:w="1701" w:type="dxa"/>
          </w:tcPr>
          <w:p w14:paraId="5216AD5A" w14:textId="20BA9A37" w:rsidR="002A228A" w:rsidRPr="00437122" w:rsidRDefault="00BD61F9" w:rsidP="00336352">
            <w:pPr>
              <w:spacing w:line="276" w:lineRule="auto"/>
              <w:rPr>
                <w:bCs/>
                <w:sz w:val="18"/>
                <w:szCs w:val="18"/>
              </w:rPr>
            </w:pPr>
            <w:r w:rsidRPr="00437122">
              <w:rPr>
                <w:bCs/>
                <w:sz w:val="18"/>
                <w:szCs w:val="18"/>
              </w:rPr>
              <w:t>March 2026</w:t>
            </w:r>
          </w:p>
        </w:tc>
        <w:tc>
          <w:tcPr>
            <w:tcW w:w="5335" w:type="dxa"/>
          </w:tcPr>
          <w:p w14:paraId="4B05317B" w14:textId="097914F6" w:rsidR="002A228A" w:rsidRPr="00437122" w:rsidRDefault="00BD61F9" w:rsidP="00437122">
            <w:pPr>
              <w:rPr>
                <w:bCs/>
                <w:sz w:val="18"/>
                <w:szCs w:val="18"/>
              </w:rPr>
            </w:pPr>
            <w:r w:rsidRPr="00437122">
              <w:rPr>
                <w:bCs/>
                <w:sz w:val="18"/>
                <w:szCs w:val="18"/>
              </w:rPr>
              <w:t>Changes to grade names</w:t>
            </w:r>
            <w:r w:rsidR="00437122" w:rsidRPr="00437122">
              <w:rPr>
                <w:bCs/>
                <w:sz w:val="18"/>
                <w:szCs w:val="18"/>
              </w:rPr>
              <w:t xml:space="preserve"> in Post</w:t>
            </w:r>
            <w:r w:rsidR="005C249F">
              <w:rPr>
                <w:bCs/>
                <w:sz w:val="18"/>
                <w:szCs w:val="18"/>
              </w:rPr>
              <w:t xml:space="preserve"> </w:t>
            </w:r>
            <w:r w:rsidR="00437122" w:rsidRPr="00437122">
              <w:rPr>
                <w:bCs/>
                <w:sz w:val="18"/>
                <w:szCs w:val="18"/>
              </w:rPr>
              <w:t>Inspection Pathways section and to replace Appendix 2 document.</w:t>
            </w:r>
          </w:p>
        </w:tc>
      </w:tr>
    </w:tbl>
    <w:p w14:paraId="2151F258" w14:textId="77777777" w:rsidR="002A228A" w:rsidRPr="002A228A" w:rsidRDefault="002A228A" w:rsidP="00336352">
      <w:pPr>
        <w:spacing w:line="276" w:lineRule="auto"/>
        <w:rPr>
          <w:b/>
        </w:rPr>
      </w:pPr>
    </w:p>
    <w:p w14:paraId="22923EBC" w14:textId="5AA494E1" w:rsidR="005314CC" w:rsidRPr="00ED3F21" w:rsidRDefault="0065032C" w:rsidP="00ED3F21">
      <w:pPr>
        <w:spacing w:line="276" w:lineRule="auto"/>
        <w:rPr>
          <w:bCs/>
        </w:rPr>
      </w:pPr>
      <w:r w:rsidRPr="0065032C">
        <w:rPr>
          <w:bCs/>
        </w:rPr>
        <w:t xml:space="preserve">Date of next </w:t>
      </w:r>
      <w:r w:rsidR="005C249F">
        <w:rPr>
          <w:bCs/>
        </w:rPr>
        <w:t xml:space="preserve">full </w:t>
      </w:r>
      <w:r w:rsidRPr="0065032C">
        <w:rPr>
          <w:bCs/>
        </w:rPr>
        <w:t>review:</w:t>
      </w:r>
      <w:r w:rsidR="00861C06">
        <w:rPr>
          <w:bCs/>
        </w:rPr>
        <w:t xml:space="preserve"> March 2028 (or on completion of </w:t>
      </w:r>
      <w:r w:rsidR="009E08D0">
        <w:rPr>
          <w:bCs/>
        </w:rPr>
        <w:t>inspection programme)</w:t>
      </w:r>
    </w:p>
    <w:sectPr w:rsidR="005314CC" w:rsidRPr="00ED3F21" w:rsidSect="00D068AD">
      <w:headerReference w:type="default" r:id="rId32"/>
      <w:footerReference w:type="default" r:id="rId33"/>
      <w:headerReference w:type="first" r:id="rId34"/>
      <w:pgSz w:w="11906" w:h="16838"/>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FC4684" w14:textId="77777777" w:rsidR="0033301D" w:rsidRDefault="0033301D" w:rsidP="006A28D5">
      <w:r>
        <w:separator/>
      </w:r>
    </w:p>
  </w:endnote>
  <w:endnote w:type="continuationSeparator" w:id="0">
    <w:p w14:paraId="2760C336" w14:textId="77777777" w:rsidR="0033301D" w:rsidRDefault="0033301D" w:rsidP="006A28D5">
      <w:r>
        <w:continuationSeparator/>
      </w:r>
    </w:p>
  </w:endnote>
  <w:endnote w:type="continuationNotice" w:id="1">
    <w:p w14:paraId="649E2B9D" w14:textId="77777777" w:rsidR="0033301D" w:rsidRDefault="0033301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Poppins">
    <w:panose1 w:val="00000500000000000000"/>
    <w:charset w:val="00"/>
    <w:family w:val="auto"/>
    <w:pitch w:val="variable"/>
    <w:sig w:usb0="00008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46516394"/>
      <w:docPartObj>
        <w:docPartGallery w:val="Page Numbers (Bottom of Page)"/>
        <w:docPartUnique/>
      </w:docPartObj>
    </w:sdtPr>
    <w:sdtEndPr/>
    <w:sdtContent>
      <w:sdt>
        <w:sdtPr>
          <w:id w:val="2027363026"/>
          <w:docPartObj>
            <w:docPartGallery w:val="Page Numbers (Top of Page)"/>
            <w:docPartUnique/>
          </w:docPartObj>
        </w:sdtPr>
        <w:sdtEndPr/>
        <w:sdtContent>
          <w:p w14:paraId="37DB6C8D" w14:textId="572DFA5A" w:rsidR="0065032C" w:rsidRDefault="00F46696" w:rsidP="00F46696">
            <w:pPr>
              <w:pStyle w:val="Footer"/>
            </w:pPr>
            <w:r>
              <w:t>Inspection and Review Framework Dioceses 2025</w:t>
            </w:r>
            <w:r w:rsidR="00615E2E">
              <w:t xml:space="preserve">         </w:t>
            </w:r>
            <w:r>
              <w:t xml:space="preserve">                                   </w:t>
            </w:r>
            <w:r w:rsidR="0065032C" w:rsidRPr="009862EF">
              <w:t xml:space="preserve">Page </w:t>
            </w:r>
            <w:r w:rsidR="0065032C" w:rsidRPr="009862EF">
              <w:rPr>
                <w:b/>
                <w:bCs/>
              </w:rPr>
              <w:fldChar w:fldCharType="begin"/>
            </w:r>
            <w:r w:rsidR="0065032C" w:rsidRPr="009862EF">
              <w:rPr>
                <w:b/>
                <w:bCs/>
              </w:rPr>
              <w:instrText xml:space="preserve"> PAGE </w:instrText>
            </w:r>
            <w:r w:rsidR="0065032C" w:rsidRPr="009862EF">
              <w:rPr>
                <w:b/>
                <w:bCs/>
              </w:rPr>
              <w:fldChar w:fldCharType="separate"/>
            </w:r>
            <w:r w:rsidR="0065032C" w:rsidRPr="009862EF">
              <w:rPr>
                <w:b/>
                <w:bCs/>
                <w:noProof/>
              </w:rPr>
              <w:t>1</w:t>
            </w:r>
            <w:r w:rsidR="0065032C" w:rsidRPr="009862EF">
              <w:rPr>
                <w:b/>
                <w:bCs/>
              </w:rPr>
              <w:fldChar w:fldCharType="end"/>
            </w:r>
            <w:r w:rsidR="0065032C" w:rsidRPr="009862EF">
              <w:t xml:space="preserve"> of </w:t>
            </w:r>
            <w:r w:rsidR="0065032C" w:rsidRPr="009862EF">
              <w:rPr>
                <w:b/>
                <w:bCs/>
              </w:rPr>
              <w:fldChar w:fldCharType="begin"/>
            </w:r>
            <w:r w:rsidR="0065032C" w:rsidRPr="009862EF">
              <w:rPr>
                <w:b/>
                <w:bCs/>
              </w:rPr>
              <w:instrText xml:space="preserve"> NUMPAGES  </w:instrText>
            </w:r>
            <w:r w:rsidR="0065032C" w:rsidRPr="009862EF">
              <w:rPr>
                <w:b/>
                <w:bCs/>
              </w:rPr>
              <w:fldChar w:fldCharType="separate"/>
            </w:r>
            <w:r w:rsidR="0065032C" w:rsidRPr="009862EF">
              <w:rPr>
                <w:b/>
                <w:bCs/>
                <w:noProof/>
              </w:rPr>
              <w:t>15</w:t>
            </w:r>
            <w:r w:rsidR="0065032C" w:rsidRPr="009862EF">
              <w:rPr>
                <w:b/>
                <w:bCs/>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25619536"/>
      <w:docPartObj>
        <w:docPartGallery w:val="Page Numbers (Bottom of Page)"/>
        <w:docPartUnique/>
      </w:docPartObj>
    </w:sdtPr>
    <w:sdtEndPr/>
    <w:sdtContent>
      <w:sdt>
        <w:sdtPr>
          <w:id w:val="-651518707"/>
          <w:docPartObj>
            <w:docPartGallery w:val="Page Numbers (Top of Page)"/>
            <w:docPartUnique/>
          </w:docPartObj>
        </w:sdtPr>
        <w:sdtEndPr/>
        <w:sdtContent>
          <w:p w14:paraId="1F40E33F" w14:textId="0FAABBC1" w:rsidR="00514CC1" w:rsidRDefault="001832D8" w:rsidP="00A35E10">
            <w:pPr>
              <w:pStyle w:val="Footer"/>
            </w:pPr>
            <w:r>
              <w:t>Inspection</w:t>
            </w:r>
            <w:r w:rsidR="00A35E10">
              <w:t xml:space="preserve"> and Review Framework Dioceses 2025</w:t>
            </w:r>
            <w:r w:rsidR="005E7B88">
              <w:t xml:space="preserve">                 </w:t>
            </w:r>
            <w:r w:rsidR="001B52D6">
              <w:t xml:space="preserve">                                    </w:t>
            </w:r>
            <w:r w:rsidR="00514CC1" w:rsidRPr="009862EF">
              <w:t xml:space="preserve">Page </w:t>
            </w:r>
            <w:r w:rsidR="00514CC1" w:rsidRPr="009862EF">
              <w:rPr>
                <w:b/>
                <w:bCs/>
              </w:rPr>
              <w:fldChar w:fldCharType="begin"/>
            </w:r>
            <w:r w:rsidR="00514CC1" w:rsidRPr="009862EF">
              <w:rPr>
                <w:b/>
                <w:bCs/>
              </w:rPr>
              <w:instrText xml:space="preserve"> PAGE </w:instrText>
            </w:r>
            <w:r w:rsidR="00514CC1" w:rsidRPr="009862EF">
              <w:rPr>
                <w:b/>
                <w:bCs/>
              </w:rPr>
              <w:fldChar w:fldCharType="separate"/>
            </w:r>
            <w:r w:rsidR="00514CC1">
              <w:rPr>
                <w:b/>
                <w:bCs/>
              </w:rPr>
              <w:t>13</w:t>
            </w:r>
            <w:r w:rsidR="00514CC1" w:rsidRPr="009862EF">
              <w:rPr>
                <w:b/>
                <w:bCs/>
              </w:rPr>
              <w:fldChar w:fldCharType="end"/>
            </w:r>
            <w:r w:rsidR="00514CC1" w:rsidRPr="009862EF">
              <w:t xml:space="preserve"> of </w:t>
            </w:r>
            <w:r w:rsidR="00514CC1" w:rsidRPr="009862EF">
              <w:rPr>
                <w:b/>
                <w:bCs/>
              </w:rPr>
              <w:fldChar w:fldCharType="begin"/>
            </w:r>
            <w:r w:rsidR="00514CC1" w:rsidRPr="009862EF">
              <w:rPr>
                <w:b/>
                <w:bCs/>
              </w:rPr>
              <w:instrText xml:space="preserve"> NUMPAGES  </w:instrText>
            </w:r>
            <w:r w:rsidR="00514CC1" w:rsidRPr="009862EF">
              <w:rPr>
                <w:b/>
                <w:bCs/>
              </w:rPr>
              <w:fldChar w:fldCharType="separate"/>
            </w:r>
            <w:r w:rsidR="00514CC1">
              <w:rPr>
                <w:b/>
                <w:bCs/>
              </w:rPr>
              <w:t>17</w:t>
            </w:r>
            <w:r w:rsidR="00514CC1" w:rsidRPr="009862EF">
              <w:rPr>
                <w:b/>
                <w:bCs/>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33555809"/>
      <w:docPartObj>
        <w:docPartGallery w:val="Page Numbers (Bottom of Page)"/>
        <w:docPartUnique/>
      </w:docPartObj>
    </w:sdtPr>
    <w:sdtEndPr/>
    <w:sdtContent>
      <w:sdt>
        <w:sdtPr>
          <w:id w:val="-1769616900"/>
          <w:docPartObj>
            <w:docPartGallery w:val="Page Numbers (Top of Page)"/>
            <w:docPartUnique/>
          </w:docPartObj>
        </w:sdtPr>
        <w:sdtEndPr/>
        <w:sdtContent>
          <w:p w14:paraId="4DE4CAE9" w14:textId="77777777" w:rsidR="008070BE" w:rsidRDefault="008070BE" w:rsidP="006A28D5">
            <w:pPr>
              <w:pStyle w:val="Footer"/>
            </w:pPr>
          </w:p>
          <w:p w14:paraId="201166D0" w14:textId="33F8D5B6" w:rsidR="00431A0F" w:rsidRDefault="00E5410B" w:rsidP="006A28D5">
            <w:pPr>
              <w:pStyle w:val="Footer"/>
            </w:pPr>
            <w:r>
              <w:t>Inspection and Review Framework Dioceses 2025</w:t>
            </w:r>
            <w:r w:rsidR="0083663A" w:rsidRPr="008070BE">
              <w:tab/>
            </w:r>
            <w:r w:rsidR="00431A0F" w:rsidRPr="008070BE">
              <w:t xml:space="preserve">Page </w:t>
            </w:r>
            <w:r w:rsidR="00431A0F" w:rsidRPr="008070BE">
              <w:fldChar w:fldCharType="begin"/>
            </w:r>
            <w:r w:rsidR="00431A0F" w:rsidRPr="008070BE">
              <w:instrText xml:space="preserve"> PAGE </w:instrText>
            </w:r>
            <w:r w:rsidR="00431A0F" w:rsidRPr="008070BE">
              <w:fldChar w:fldCharType="separate"/>
            </w:r>
            <w:r w:rsidR="004D4C16" w:rsidRPr="008070BE">
              <w:rPr>
                <w:noProof/>
              </w:rPr>
              <w:t>1</w:t>
            </w:r>
            <w:r w:rsidR="00431A0F" w:rsidRPr="008070BE">
              <w:fldChar w:fldCharType="end"/>
            </w:r>
            <w:r w:rsidR="00431A0F" w:rsidRPr="008070BE">
              <w:t xml:space="preserve"> of </w:t>
            </w:r>
            <w:fldSimple w:instr=" NUMPAGES  ">
              <w:r w:rsidR="004D4C16" w:rsidRPr="008070BE">
                <w:rPr>
                  <w:noProof/>
                </w:rPr>
                <w:t>15</w:t>
              </w:r>
            </w:fldSimple>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E7F2FA" w14:textId="77777777" w:rsidR="0033301D" w:rsidRDefault="0033301D" w:rsidP="006A28D5">
      <w:r>
        <w:separator/>
      </w:r>
    </w:p>
  </w:footnote>
  <w:footnote w:type="continuationSeparator" w:id="0">
    <w:p w14:paraId="598EA102" w14:textId="77777777" w:rsidR="0033301D" w:rsidRDefault="0033301D" w:rsidP="006A28D5">
      <w:r>
        <w:continuationSeparator/>
      </w:r>
    </w:p>
  </w:footnote>
  <w:footnote w:type="continuationNotice" w:id="1">
    <w:p w14:paraId="230179D6" w14:textId="77777777" w:rsidR="0033301D" w:rsidRDefault="0033301D">
      <w:pPr>
        <w:spacing w:after="0" w:line="240" w:lineRule="auto"/>
      </w:pPr>
    </w:p>
  </w:footnote>
  <w:footnote w:id="2">
    <w:p w14:paraId="2257B44D" w14:textId="5FE9501B" w:rsidR="0065032C" w:rsidRPr="001E628C" w:rsidRDefault="0065032C" w:rsidP="0065032C">
      <w:pPr>
        <w:pStyle w:val="FootnoteText"/>
        <w:rPr>
          <w:sz w:val="16"/>
          <w:szCs w:val="16"/>
        </w:rPr>
      </w:pPr>
      <w:r>
        <w:rPr>
          <w:rStyle w:val="FootnoteReference"/>
        </w:rPr>
        <w:footnoteRef/>
      </w:r>
      <w:r>
        <w:t xml:space="preserve"> </w:t>
      </w:r>
      <w:r>
        <w:rPr>
          <w:sz w:val="16"/>
          <w:szCs w:val="16"/>
        </w:rPr>
        <w:t xml:space="preserve">For safeguarding </w:t>
      </w:r>
      <w:r w:rsidR="006903F1">
        <w:rPr>
          <w:sz w:val="16"/>
          <w:szCs w:val="16"/>
        </w:rPr>
        <w:t>inspection</w:t>
      </w:r>
      <w:r w:rsidR="00963365">
        <w:rPr>
          <w:sz w:val="16"/>
          <w:szCs w:val="16"/>
        </w:rPr>
        <w:t xml:space="preserve"> and review</w:t>
      </w:r>
      <w:r>
        <w:rPr>
          <w:sz w:val="16"/>
          <w:szCs w:val="16"/>
        </w:rPr>
        <w:t xml:space="preserve"> purposes, Eparchies are treated in the same manner as Dioceses. All references to Dioceses within this document should therefore be taken to include Eparchies.</w:t>
      </w:r>
    </w:p>
  </w:footnote>
  <w:footnote w:id="3">
    <w:p w14:paraId="19ACAE7D" w14:textId="77777777" w:rsidR="0065032C" w:rsidRDefault="0065032C" w:rsidP="0065032C">
      <w:pPr>
        <w:pStyle w:val="FootnoteText"/>
      </w:pPr>
      <w:r>
        <w:rPr>
          <w:rStyle w:val="FootnoteReference"/>
        </w:rPr>
        <w:footnoteRef/>
      </w:r>
      <w:r>
        <w:t xml:space="preserve"> </w:t>
      </w:r>
      <w:r w:rsidRPr="00C06C6B">
        <w:rPr>
          <w:sz w:val="16"/>
          <w:szCs w:val="16"/>
        </w:rPr>
        <w:t>Mandatory requirements refer to the expectation of the Catholic Church in England and Wales that all allegations of abuse are reported to statutory authorities within 24 hours of becoming known, together with other statutory expectations, for example, the completion of DBS checks and reporting of serious incidents to the Charity Commission.</w:t>
      </w:r>
    </w:p>
  </w:footnote>
  <w:footnote w:id="4">
    <w:p w14:paraId="260B93DE" w14:textId="121B44BB" w:rsidR="00914962" w:rsidRDefault="00914962">
      <w:pPr>
        <w:pStyle w:val="FootnoteText"/>
      </w:pPr>
      <w:r>
        <w:rPr>
          <w:rStyle w:val="FootnoteReference"/>
        </w:rPr>
        <w:footnoteRef/>
      </w:r>
      <w:r>
        <w:t xml:space="preserve"> </w:t>
      </w:r>
      <w:r w:rsidR="00B12C8C">
        <w:rPr>
          <w:sz w:val="16"/>
          <w:szCs w:val="16"/>
        </w:rPr>
        <w:t xml:space="preserve">A </w:t>
      </w:r>
      <w:proofErr w:type="gramStart"/>
      <w:r w:rsidR="00B12C8C">
        <w:rPr>
          <w:sz w:val="16"/>
          <w:szCs w:val="16"/>
        </w:rPr>
        <w:t>high profile</w:t>
      </w:r>
      <w:proofErr w:type="gramEnd"/>
      <w:r w:rsidR="00B12C8C">
        <w:rPr>
          <w:sz w:val="16"/>
          <w:szCs w:val="16"/>
        </w:rPr>
        <w:t xml:space="preserve"> case is one that has attracted</w:t>
      </w:r>
      <w:r w:rsidR="00E956B0">
        <w:rPr>
          <w:sz w:val="16"/>
          <w:szCs w:val="16"/>
        </w:rPr>
        <w:t>, or has the potential to attract</w:t>
      </w:r>
      <w:r w:rsidR="00B779DE">
        <w:rPr>
          <w:sz w:val="16"/>
          <w:szCs w:val="16"/>
        </w:rPr>
        <w:t>,</w:t>
      </w:r>
      <w:r w:rsidR="00B12C8C">
        <w:rPr>
          <w:sz w:val="16"/>
          <w:szCs w:val="16"/>
        </w:rPr>
        <w:t xml:space="preserve"> na</w:t>
      </w:r>
      <w:r w:rsidR="00504BA6">
        <w:rPr>
          <w:sz w:val="16"/>
          <w:szCs w:val="16"/>
        </w:rPr>
        <w:t xml:space="preserve">tional media attention, or more sustained local coverage. </w:t>
      </w:r>
      <w:r w:rsidR="00B53CBA">
        <w:rPr>
          <w:sz w:val="16"/>
          <w:szCs w:val="16"/>
        </w:rPr>
        <w:t xml:space="preserve">It is accepted that </w:t>
      </w:r>
      <w:r w:rsidR="004601EA">
        <w:rPr>
          <w:sz w:val="16"/>
          <w:szCs w:val="16"/>
        </w:rPr>
        <w:t>this decision may require a degree of judgement</w:t>
      </w:r>
      <w:r w:rsidR="00087C6A">
        <w:rPr>
          <w:sz w:val="16"/>
          <w:szCs w:val="16"/>
        </w:rPr>
        <w:t xml:space="preserve"> and will therefore be discussed with the Diocese.</w:t>
      </w:r>
      <w:r w:rsidR="004601EA">
        <w:rPr>
          <w:sz w:val="16"/>
          <w:szCs w:val="16"/>
        </w:rPr>
        <w:t xml:space="preserve"> </w:t>
      </w:r>
    </w:p>
  </w:footnote>
  <w:footnote w:id="5">
    <w:p w14:paraId="10AEB3F3" w14:textId="51C667CF" w:rsidR="0065032C" w:rsidRPr="007F0D5B" w:rsidRDefault="0065032C" w:rsidP="0065032C">
      <w:pPr>
        <w:pStyle w:val="FootnoteText"/>
        <w:rPr>
          <w:sz w:val="16"/>
          <w:szCs w:val="16"/>
          <w:lang w:val="en-US"/>
        </w:rPr>
      </w:pPr>
      <w:r>
        <w:rPr>
          <w:rStyle w:val="FootnoteReference"/>
        </w:rPr>
        <w:footnoteRef/>
      </w:r>
      <w:r>
        <w:t xml:space="preserve"> </w:t>
      </w:r>
      <w:r w:rsidRPr="007F0D5B">
        <w:rPr>
          <w:sz w:val="16"/>
          <w:szCs w:val="16"/>
          <w:lang w:val="en-US"/>
        </w:rPr>
        <w:t xml:space="preserve">Or in person if deemed necessary by the CSSA </w:t>
      </w:r>
      <w:r w:rsidR="00BF110B" w:rsidRPr="00BF110B">
        <w:rPr>
          <w:bCs/>
          <w:sz w:val="16"/>
          <w:szCs w:val="16"/>
        </w:rPr>
        <w:t>Quality Assurance</w:t>
      </w:r>
      <w:r w:rsidRPr="007F0D5B">
        <w:rPr>
          <w:sz w:val="16"/>
          <w:szCs w:val="16"/>
          <w:lang w:val="en-US"/>
        </w:rPr>
        <w:t xml:space="preserve"> Manager. This will ordinarily be due to a ‘</w:t>
      </w:r>
      <w:r w:rsidR="0036742F">
        <w:rPr>
          <w:sz w:val="16"/>
          <w:szCs w:val="16"/>
          <w:lang w:val="en-US"/>
        </w:rPr>
        <w:t>serious concerns’</w:t>
      </w:r>
      <w:r w:rsidRPr="007F0D5B">
        <w:rPr>
          <w:sz w:val="16"/>
          <w:szCs w:val="16"/>
          <w:lang w:val="en-US"/>
        </w:rPr>
        <w:t xml:space="preserve"> grading and failure to make required progress. </w:t>
      </w:r>
    </w:p>
  </w:footnote>
  <w:footnote w:id="6">
    <w:p w14:paraId="2BE086E3" w14:textId="77777777" w:rsidR="00833271" w:rsidRPr="00833271" w:rsidRDefault="00833271" w:rsidP="00833271">
      <w:pPr>
        <w:spacing w:line="276" w:lineRule="auto"/>
        <w:jc w:val="both"/>
        <w:rPr>
          <w:sz w:val="16"/>
          <w:szCs w:val="16"/>
        </w:rPr>
      </w:pPr>
      <w:r>
        <w:rPr>
          <w:rStyle w:val="FootnoteReference"/>
        </w:rPr>
        <w:footnoteRef/>
      </w:r>
      <w:r>
        <w:t xml:space="preserve"> </w:t>
      </w:r>
      <w:r w:rsidRPr="00833271">
        <w:rPr>
          <w:sz w:val="16"/>
          <w:szCs w:val="16"/>
        </w:rPr>
        <w:t>Guidance for reporting a safeguarding incident to the Charity Commission is available</w:t>
      </w:r>
      <w:hyperlink r:id="rId1" w:history="1">
        <w:r w:rsidRPr="00833271">
          <w:rPr>
            <w:rFonts w:eastAsia="Times New Roman"/>
            <w:color w:val="0000FF"/>
            <w:sz w:val="16"/>
            <w:szCs w:val="16"/>
            <w:u w:val="single"/>
          </w:rPr>
          <w:t xml:space="preserve"> here</w:t>
        </w:r>
      </w:hyperlink>
    </w:p>
    <w:p w14:paraId="2D77C179" w14:textId="5FA38376" w:rsidR="00833271" w:rsidRDefault="00833271">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5D75B" w14:textId="5E88E31F" w:rsidR="0065032C" w:rsidRPr="006E20AC" w:rsidRDefault="0065032C">
    <w:pPr>
      <w:pStyle w:val="Header"/>
      <w:rPr>
        <w:b/>
        <w:sz w:val="56"/>
        <w:szCs w:val="56"/>
      </w:rPr>
    </w:pPr>
    <w:r>
      <w:ptab w:relativeTo="margin" w:alignment="center" w:leader="none"/>
    </w:r>
    <w:r>
      <w:ptab w:relativeTo="margin" w:alignment="right" w:leader="none"/>
    </w:r>
    <w:r>
      <w:rPr>
        <w:noProof/>
      </w:rPr>
      <w:drawing>
        <wp:inline distT="0" distB="0" distL="0" distR="0" wp14:anchorId="6DE1472D" wp14:editId="76746A14">
          <wp:extent cx="792480" cy="670560"/>
          <wp:effectExtent l="0" t="0" r="7620" b="0"/>
          <wp:docPr id="1563187015" name="Picture 1"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3702413" name="Picture 1" descr="A close-up of a logo&#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92480" cy="670560"/>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81ED42" w14:textId="62026C77" w:rsidR="00514CC1" w:rsidRDefault="00514CC1">
    <w:pPr>
      <w:pStyle w:val="Header"/>
    </w:pPr>
    <w:r>
      <w:rPr>
        <w:b/>
        <w:bCs/>
        <w:noProof/>
      </w:rPr>
      <w:drawing>
        <wp:anchor distT="0" distB="0" distL="114300" distR="114300" simplePos="0" relativeHeight="251658244" behindDoc="0" locked="0" layoutInCell="1" allowOverlap="1" wp14:anchorId="03A31A61" wp14:editId="05B15E68">
          <wp:simplePos x="0" y="0"/>
          <wp:positionH relativeFrom="column">
            <wp:posOffset>-536575</wp:posOffset>
          </wp:positionH>
          <wp:positionV relativeFrom="paragraph">
            <wp:posOffset>-121285</wp:posOffset>
          </wp:positionV>
          <wp:extent cx="1017905" cy="857250"/>
          <wp:effectExtent l="0" t="0" r="0" b="6350"/>
          <wp:wrapNone/>
          <wp:docPr id="986465394" name="Graphic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3260729" name="Graphic 1893260729"/>
                  <pic:cNvPicPr/>
                </pic:nvPicPr>
                <pic:blipFill>
                  <a:blip r:embed="rId1">
                    <a:extLst>
                      <a:ext uri="{96DAC541-7B7A-43D3-8B79-37D633B846F1}">
                        <asvg:svgBlip xmlns:asvg="http://schemas.microsoft.com/office/drawing/2016/SVG/main" r:embed="rId2"/>
                      </a:ext>
                    </a:extLst>
                  </a:blip>
                  <a:stretch>
                    <a:fillRect/>
                  </a:stretch>
                </pic:blipFill>
                <pic:spPr>
                  <a:xfrm>
                    <a:off x="0" y="0"/>
                    <a:ext cx="1017905" cy="857250"/>
                  </a:xfrm>
                  <a:prstGeom prst="rect">
                    <a:avLst/>
                  </a:prstGeom>
                </pic:spPr>
              </pic:pic>
            </a:graphicData>
          </a:graphic>
          <wp14:sizeRelH relativeFrom="page">
            <wp14:pctWidth>0</wp14:pctWidth>
          </wp14:sizeRelH>
          <wp14:sizeRelV relativeFrom="page">
            <wp14:pctHeight>0</wp14:pctHeight>
          </wp14:sizeRelV>
        </wp:anchor>
      </w:drawing>
    </w:r>
    <w:r>
      <w:rPr>
        <w:b/>
        <w:bCs/>
        <w:noProof/>
        <w:color w:val="7030A0"/>
        <w:sz w:val="44"/>
        <w:szCs w:val="44"/>
      </w:rPr>
      <w:drawing>
        <wp:anchor distT="0" distB="0" distL="114300" distR="114300" simplePos="0" relativeHeight="251658241" behindDoc="0" locked="0" layoutInCell="1" allowOverlap="1" wp14:anchorId="52D17E7F" wp14:editId="7BDF591B">
          <wp:simplePos x="0" y="0"/>
          <wp:positionH relativeFrom="column">
            <wp:posOffset>-1003300</wp:posOffset>
          </wp:positionH>
          <wp:positionV relativeFrom="paragraph">
            <wp:posOffset>-673735</wp:posOffset>
          </wp:positionV>
          <wp:extent cx="2584450" cy="1895475"/>
          <wp:effectExtent l="0" t="0" r="6350" b="0"/>
          <wp:wrapTopAndBottom/>
          <wp:docPr id="77191893" name="Picture 1" descr="A person with curly hair and a bea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3032046" name="Picture 1" descr="A person with curly hair and a beard&#10;&#10;Description automatically generated"/>
                  <pic:cNvPicPr/>
                </pic:nvPicPr>
                <pic:blipFill rotWithShape="1">
                  <a:blip r:embed="rId3">
                    <a:extLst>
                      <a:ext uri="{28A0092B-C50C-407E-A947-70E740481C1C}">
                        <a14:useLocalDpi xmlns:a14="http://schemas.microsoft.com/office/drawing/2010/main" val="0"/>
                      </a:ext>
                    </a:extLst>
                  </a:blip>
                  <a:srcRect b="14045"/>
                  <a:stretch/>
                </pic:blipFill>
                <pic:spPr bwMode="auto">
                  <a:xfrm>
                    <a:off x="0" y="0"/>
                    <a:ext cx="2584450" cy="18954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b/>
        <w:bCs/>
        <w:noProof/>
        <w:color w:val="7030A0"/>
        <w:sz w:val="44"/>
        <w:szCs w:val="44"/>
      </w:rPr>
      <w:drawing>
        <wp:anchor distT="0" distB="0" distL="114300" distR="114300" simplePos="0" relativeHeight="251658242" behindDoc="0" locked="0" layoutInCell="1" allowOverlap="1" wp14:anchorId="66B150D5" wp14:editId="30D87A7A">
          <wp:simplePos x="0" y="0"/>
          <wp:positionH relativeFrom="column">
            <wp:posOffset>1557020</wp:posOffset>
          </wp:positionH>
          <wp:positionV relativeFrom="paragraph">
            <wp:posOffset>-494030</wp:posOffset>
          </wp:positionV>
          <wp:extent cx="2584450" cy="1722755"/>
          <wp:effectExtent l="0" t="0" r="6350" b="4445"/>
          <wp:wrapTopAndBottom/>
          <wp:docPr id="16709701" name="Picture 2" descr="Two women sitting on a bench&#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373973" name="Picture 2" descr="Two women sitting on a bench&#10;&#10;Description automatically generated"/>
                  <pic:cNvPicPr/>
                </pic:nvPicPr>
                <pic:blipFill>
                  <a:blip r:embed="rId4">
                    <a:extLst>
                      <a:ext uri="{28A0092B-C50C-407E-A947-70E740481C1C}">
                        <a14:useLocalDpi xmlns:a14="http://schemas.microsoft.com/office/drawing/2010/main" val="0"/>
                      </a:ext>
                    </a:extLst>
                  </a:blip>
                  <a:stretch>
                    <a:fillRect/>
                  </a:stretch>
                </pic:blipFill>
                <pic:spPr>
                  <a:xfrm>
                    <a:off x="0" y="0"/>
                    <a:ext cx="2584450" cy="1722755"/>
                  </a:xfrm>
                  <a:prstGeom prst="rect">
                    <a:avLst/>
                  </a:prstGeom>
                </pic:spPr>
              </pic:pic>
            </a:graphicData>
          </a:graphic>
          <wp14:sizeRelH relativeFrom="page">
            <wp14:pctWidth>0</wp14:pctWidth>
          </wp14:sizeRelH>
          <wp14:sizeRelV relativeFrom="page">
            <wp14:pctHeight>0</wp14:pctHeight>
          </wp14:sizeRelV>
        </wp:anchor>
      </w:drawing>
    </w:r>
    <w:r>
      <w:rPr>
        <w:b/>
        <w:bCs/>
        <w:noProof/>
        <w:color w:val="7030A0"/>
        <w:sz w:val="44"/>
        <w:szCs w:val="44"/>
      </w:rPr>
      <w:drawing>
        <wp:anchor distT="0" distB="0" distL="114300" distR="114300" simplePos="0" relativeHeight="251658243" behindDoc="0" locked="0" layoutInCell="1" allowOverlap="1" wp14:anchorId="5A03C9D3" wp14:editId="17E69F63">
          <wp:simplePos x="0" y="0"/>
          <wp:positionH relativeFrom="column">
            <wp:posOffset>4107180</wp:posOffset>
          </wp:positionH>
          <wp:positionV relativeFrom="paragraph">
            <wp:posOffset>-447675</wp:posOffset>
          </wp:positionV>
          <wp:extent cx="2584450" cy="1668145"/>
          <wp:effectExtent l="0" t="0" r="6350" b="0"/>
          <wp:wrapTopAndBottom/>
          <wp:docPr id="954566852" name="Picture 3" descr="Two women sitting on a log hugg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6772123" name="Picture 3" descr="Two women sitting on a log hugging&#10;&#10;Description automatically generated"/>
                  <pic:cNvPicPr/>
                </pic:nvPicPr>
                <pic:blipFill rotWithShape="1">
                  <a:blip r:embed="rId5">
                    <a:extLst>
                      <a:ext uri="{28A0092B-C50C-407E-A947-70E740481C1C}">
                        <a14:useLocalDpi xmlns:a14="http://schemas.microsoft.com/office/drawing/2010/main" val="0"/>
                      </a:ext>
                    </a:extLst>
                  </a:blip>
                  <a:srcRect t="9123" b="47841"/>
                  <a:stretch/>
                </pic:blipFill>
                <pic:spPr bwMode="auto">
                  <a:xfrm>
                    <a:off x="0" y="0"/>
                    <a:ext cx="2584450" cy="166814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F504DE" w14:textId="6684A329" w:rsidR="00197645" w:rsidRPr="006E20AC" w:rsidRDefault="008070BE" w:rsidP="006A28D5">
    <w:pPr>
      <w:pStyle w:val="Header"/>
      <w:rPr>
        <w:b/>
        <w:sz w:val="56"/>
        <w:szCs w:val="56"/>
      </w:rPr>
    </w:pPr>
    <w:r w:rsidRPr="00873568">
      <w:rPr>
        <w:noProof/>
      </w:rPr>
      <w:drawing>
        <wp:anchor distT="0" distB="0" distL="114300" distR="114300" simplePos="0" relativeHeight="251658240" behindDoc="1" locked="0" layoutInCell="1" allowOverlap="1" wp14:anchorId="01DA9B0F" wp14:editId="604118EC">
          <wp:simplePos x="0" y="0"/>
          <wp:positionH relativeFrom="column">
            <wp:posOffset>-469900</wp:posOffset>
          </wp:positionH>
          <wp:positionV relativeFrom="paragraph">
            <wp:posOffset>-267335</wp:posOffset>
          </wp:positionV>
          <wp:extent cx="863600" cy="728980"/>
          <wp:effectExtent l="0" t="0" r="0" b="0"/>
          <wp:wrapTight wrapText="bothSides">
            <wp:wrapPolygon edited="1">
              <wp:start x="332" y="0"/>
              <wp:lineTo x="0" y="393"/>
              <wp:lineTo x="0" y="20852"/>
              <wp:lineTo x="1662" y="21246"/>
              <wp:lineTo x="11298" y="21246"/>
              <wp:lineTo x="11963" y="18885"/>
              <wp:lineTo x="25588" y="15737"/>
              <wp:lineTo x="25588" y="8656"/>
              <wp:lineTo x="11298" y="6295"/>
              <wp:lineTo x="8640" y="0"/>
              <wp:lineTo x="332" y="0"/>
            </wp:wrapPolygon>
          </wp:wrapTight>
          <wp:docPr id="1663318043" name="Picture 5">
            <a:extLst xmlns:a="http://schemas.openxmlformats.org/drawingml/2006/main">
              <a:ext uri="{FF2B5EF4-FFF2-40B4-BE49-F238E27FC236}">
                <a16:creationId xmlns:a16="http://schemas.microsoft.com/office/drawing/2014/main" id="{6D8CB9EF-E85B-6DBC-78A4-EBFF0C18E4AE}"/>
              </a:ext>
            </a:extLst>
          </wp:docPr>
          <wp:cNvGraphicFramePr/>
          <a:graphic xmlns:a="http://schemas.openxmlformats.org/drawingml/2006/main">
            <a:graphicData uri="http://schemas.openxmlformats.org/drawingml/2006/picture">
              <pic:pic xmlns:pic="http://schemas.openxmlformats.org/drawingml/2006/picture">
                <pic:nvPicPr>
                  <pic:cNvPr id="6" name="Picture 5">
                    <a:extLst>
                      <a:ext uri="{FF2B5EF4-FFF2-40B4-BE49-F238E27FC236}">
                        <a16:creationId xmlns:a16="http://schemas.microsoft.com/office/drawing/2014/main" id="{6D8CB9EF-E85B-6DBC-78A4-EBFF0C18E4AE}"/>
                      </a:ext>
                    </a:extLst>
                  </pic:cNvPr>
                  <pic:cNvPicPr/>
                </pic:nvPicPr>
                <pic:blipFill>
                  <a:blip r:embed="rId1">
                    <a:alphaModFix/>
                  </a:blip>
                  <a:stretch>
                    <a:fillRect/>
                  </a:stretch>
                </pic:blipFill>
                <pic:spPr>
                  <a:xfrm>
                    <a:off x="0" y="0"/>
                    <a:ext cx="863600" cy="728980"/>
                  </a:xfrm>
                  <a:prstGeom prst="rect">
                    <a:avLst/>
                  </a:prstGeom>
                </pic:spPr>
              </pic:pic>
            </a:graphicData>
          </a:graphic>
          <wp14:sizeRelH relativeFrom="page">
            <wp14:pctWidth>0</wp14:pctWidth>
          </wp14:sizeRelH>
          <wp14:sizeRelV relativeFrom="page">
            <wp14:pctHeight>0</wp14:pctHeight>
          </wp14:sizeRelV>
        </wp:anchor>
      </w:drawing>
    </w:r>
    <w:r w:rsidR="00F2394B">
      <w:ptab w:relativeTo="margin" w:alignment="center" w:leader="none"/>
    </w:r>
    <w:r w:rsidR="00F2394B">
      <w:ptab w:relativeTo="margin" w:alignment="right" w:leader="none"/>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6F7EB8" w14:textId="31F18685" w:rsidR="008070BE" w:rsidRDefault="008070B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B681F"/>
    <w:multiLevelType w:val="hybridMultilevel"/>
    <w:tmpl w:val="595A2B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E908F3"/>
    <w:multiLevelType w:val="hybridMultilevel"/>
    <w:tmpl w:val="2A3A5B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717252A"/>
    <w:multiLevelType w:val="hybridMultilevel"/>
    <w:tmpl w:val="0A48C4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7EF0C1D"/>
    <w:multiLevelType w:val="multilevel"/>
    <w:tmpl w:val="A7388116"/>
    <w:lvl w:ilvl="0">
      <w:start w:val="1"/>
      <w:numFmt w:val="decimal"/>
      <w:lvlText w:val="%1."/>
      <w:lvlJc w:val="left"/>
      <w:pPr>
        <w:tabs>
          <w:tab w:val="num" w:pos="720"/>
        </w:tabs>
        <w:ind w:left="720" w:hanging="360"/>
      </w:pPr>
      <w:rPr>
        <w:rFonts w:ascii="Poppins" w:hAnsi="Poppins" w:cs="Poppins" w:hint="default"/>
        <w:sz w:val="20"/>
        <w:szCs w:val="2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08C22BA0"/>
    <w:multiLevelType w:val="hybridMultilevel"/>
    <w:tmpl w:val="88C21490"/>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5" w15:restartNumberingAfterBreak="0">
    <w:nsid w:val="097A4055"/>
    <w:multiLevelType w:val="hybridMultilevel"/>
    <w:tmpl w:val="8F588F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B340DF0"/>
    <w:multiLevelType w:val="hybridMultilevel"/>
    <w:tmpl w:val="D592E17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0F113426"/>
    <w:multiLevelType w:val="multilevel"/>
    <w:tmpl w:val="A5321A34"/>
    <w:lvl w:ilvl="0">
      <w:start w:val="1"/>
      <w:numFmt w:val="decimal"/>
      <w:lvlText w:val="%1."/>
      <w:lvlJc w:val="left"/>
      <w:pPr>
        <w:ind w:left="720" w:hanging="360"/>
      </w:pPr>
    </w:lvl>
    <w:lvl w:ilvl="1">
      <w:start w:val="2"/>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8" w15:restartNumberingAfterBreak="0">
    <w:nsid w:val="14885A7E"/>
    <w:multiLevelType w:val="hybridMultilevel"/>
    <w:tmpl w:val="B86A72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97F4575"/>
    <w:multiLevelType w:val="hybridMultilevel"/>
    <w:tmpl w:val="4ABA38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EDD4BEC"/>
    <w:multiLevelType w:val="multilevel"/>
    <w:tmpl w:val="D22C9F0A"/>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22694F97"/>
    <w:multiLevelType w:val="hybridMultilevel"/>
    <w:tmpl w:val="D5944284"/>
    <w:lvl w:ilvl="0" w:tplc="498AB510">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2695BE3"/>
    <w:multiLevelType w:val="hybridMultilevel"/>
    <w:tmpl w:val="AF90B2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8865720"/>
    <w:multiLevelType w:val="hybridMultilevel"/>
    <w:tmpl w:val="74C8A56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328F504F"/>
    <w:multiLevelType w:val="hybridMultilevel"/>
    <w:tmpl w:val="1C5667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2C73432"/>
    <w:multiLevelType w:val="hybridMultilevel"/>
    <w:tmpl w:val="3ED82EA6"/>
    <w:lvl w:ilvl="0" w:tplc="97E82C3C">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5F524FD"/>
    <w:multiLevelType w:val="hybridMultilevel"/>
    <w:tmpl w:val="51F82A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A9B7B5D"/>
    <w:multiLevelType w:val="multilevel"/>
    <w:tmpl w:val="C3423DD4"/>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3F1537F6"/>
    <w:multiLevelType w:val="hybridMultilevel"/>
    <w:tmpl w:val="5896F014"/>
    <w:lvl w:ilvl="0" w:tplc="540A5D72">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3F486DD7"/>
    <w:multiLevelType w:val="hybridMultilevel"/>
    <w:tmpl w:val="FCAA8A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FEA44D5"/>
    <w:multiLevelType w:val="hybridMultilevel"/>
    <w:tmpl w:val="DBAA9E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A142C65"/>
    <w:multiLevelType w:val="multilevel"/>
    <w:tmpl w:val="A55E856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4A2400D3"/>
    <w:multiLevelType w:val="hybridMultilevel"/>
    <w:tmpl w:val="AC663B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D524FA4"/>
    <w:multiLevelType w:val="hybridMultilevel"/>
    <w:tmpl w:val="03D0B2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62674FA4"/>
    <w:multiLevelType w:val="hybridMultilevel"/>
    <w:tmpl w:val="1450B78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65734238"/>
    <w:multiLevelType w:val="hybridMultilevel"/>
    <w:tmpl w:val="656078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680773C"/>
    <w:multiLevelType w:val="hybridMultilevel"/>
    <w:tmpl w:val="52DC2A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B4A481E"/>
    <w:multiLevelType w:val="hybridMultilevel"/>
    <w:tmpl w:val="D18809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B8B0AA8"/>
    <w:multiLevelType w:val="hybridMultilevel"/>
    <w:tmpl w:val="E67240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BDE6FC8"/>
    <w:multiLevelType w:val="multilevel"/>
    <w:tmpl w:val="A5321A34"/>
    <w:lvl w:ilvl="0">
      <w:start w:val="1"/>
      <w:numFmt w:val="decimal"/>
      <w:lvlText w:val="%1."/>
      <w:lvlJc w:val="left"/>
      <w:pPr>
        <w:ind w:left="720" w:hanging="360"/>
      </w:pPr>
    </w:lvl>
    <w:lvl w:ilvl="1">
      <w:start w:val="2"/>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30" w15:restartNumberingAfterBreak="0">
    <w:nsid w:val="71673A1C"/>
    <w:multiLevelType w:val="hybridMultilevel"/>
    <w:tmpl w:val="74C8A56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BA000E1"/>
    <w:multiLevelType w:val="multilevel"/>
    <w:tmpl w:val="F0A6A30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7EFF4A69"/>
    <w:multiLevelType w:val="hybridMultilevel"/>
    <w:tmpl w:val="74C8A56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8688824">
    <w:abstractNumId w:val="6"/>
  </w:num>
  <w:num w:numId="2" w16cid:durableId="573010489">
    <w:abstractNumId w:val="29"/>
  </w:num>
  <w:num w:numId="3" w16cid:durableId="897934597">
    <w:abstractNumId w:val="7"/>
  </w:num>
  <w:num w:numId="4" w16cid:durableId="1161652746">
    <w:abstractNumId w:val="9"/>
  </w:num>
  <w:num w:numId="5" w16cid:durableId="916941175">
    <w:abstractNumId w:val="20"/>
  </w:num>
  <w:num w:numId="6" w16cid:durableId="1664621993">
    <w:abstractNumId w:val="0"/>
  </w:num>
  <w:num w:numId="7" w16cid:durableId="513154130">
    <w:abstractNumId w:val="12"/>
  </w:num>
  <w:num w:numId="8" w16cid:durableId="1601987392">
    <w:abstractNumId w:val="27"/>
  </w:num>
  <w:num w:numId="9" w16cid:durableId="920601608">
    <w:abstractNumId w:val="16"/>
  </w:num>
  <w:num w:numId="10" w16cid:durableId="1224606296">
    <w:abstractNumId w:val="30"/>
  </w:num>
  <w:num w:numId="11" w16cid:durableId="1008288645">
    <w:abstractNumId w:val="1"/>
  </w:num>
  <w:num w:numId="12" w16cid:durableId="413282418">
    <w:abstractNumId w:val="13"/>
  </w:num>
  <w:num w:numId="13" w16cid:durableId="669067348">
    <w:abstractNumId w:val="14"/>
  </w:num>
  <w:num w:numId="14" w16cid:durableId="2119133852">
    <w:abstractNumId w:val="15"/>
  </w:num>
  <w:num w:numId="15" w16cid:durableId="991372211">
    <w:abstractNumId w:val="32"/>
  </w:num>
  <w:num w:numId="16" w16cid:durableId="995957097">
    <w:abstractNumId w:val="4"/>
  </w:num>
  <w:num w:numId="17" w16cid:durableId="771515929">
    <w:abstractNumId w:val="2"/>
  </w:num>
  <w:num w:numId="18" w16cid:durableId="1952862443">
    <w:abstractNumId w:val="19"/>
  </w:num>
  <w:num w:numId="19" w16cid:durableId="846600536">
    <w:abstractNumId w:val="8"/>
  </w:num>
  <w:num w:numId="20" w16cid:durableId="616915971">
    <w:abstractNumId w:val="23"/>
  </w:num>
  <w:num w:numId="21" w16cid:durableId="1429808716">
    <w:abstractNumId w:val="26"/>
  </w:num>
  <w:num w:numId="22" w16cid:durableId="1513646794">
    <w:abstractNumId w:val="31"/>
  </w:num>
  <w:num w:numId="23" w16cid:durableId="46804641">
    <w:abstractNumId w:val="22"/>
  </w:num>
  <w:num w:numId="24" w16cid:durableId="543717437">
    <w:abstractNumId w:val="21"/>
  </w:num>
  <w:num w:numId="25" w16cid:durableId="968511889">
    <w:abstractNumId w:val="17"/>
  </w:num>
  <w:num w:numId="26" w16cid:durableId="1786189783">
    <w:abstractNumId w:val="3"/>
  </w:num>
  <w:num w:numId="27" w16cid:durableId="324362520">
    <w:abstractNumId w:val="10"/>
  </w:num>
  <w:num w:numId="28" w16cid:durableId="1869640841">
    <w:abstractNumId w:val="18"/>
  </w:num>
  <w:num w:numId="29" w16cid:durableId="756948666">
    <w:abstractNumId w:val="11"/>
  </w:num>
  <w:num w:numId="30" w16cid:durableId="453326038">
    <w:abstractNumId w:val="25"/>
  </w:num>
  <w:num w:numId="31" w16cid:durableId="359086047">
    <w:abstractNumId w:val="28"/>
  </w:num>
  <w:num w:numId="32" w16cid:durableId="996150186">
    <w:abstractNumId w:val="5"/>
  </w:num>
  <w:num w:numId="33" w16cid:durableId="148254154">
    <w:abstractNumId w:val="2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activeWritingStyle w:appName="MSWord" w:lang="fr-FR" w:vendorID="64" w:dllVersion="6" w:nlCheck="1" w:checkStyle="0"/>
  <w:activeWritingStyle w:appName="MSWord" w:lang="en-GB" w:vendorID="64" w:dllVersion="6"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D5BD8"/>
    <w:rsid w:val="00000F6F"/>
    <w:rsid w:val="0000117D"/>
    <w:rsid w:val="0000298E"/>
    <w:rsid w:val="00002BB9"/>
    <w:rsid w:val="000031B4"/>
    <w:rsid w:val="000050B6"/>
    <w:rsid w:val="000062C2"/>
    <w:rsid w:val="0000644E"/>
    <w:rsid w:val="00010DFF"/>
    <w:rsid w:val="00012566"/>
    <w:rsid w:val="000125DD"/>
    <w:rsid w:val="00014847"/>
    <w:rsid w:val="000207B8"/>
    <w:rsid w:val="0002198C"/>
    <w:rsid w:val="00023A06"/>
    <w:rsid w:val="000252F5"/>
    <w:rsid w:val="000253ED"/>
    <w:rsid w:val="00027CAA"/>
    <w:rsid w:val="00032280"/>
    <w:rsid w:val="00032C1E"/>
    <w:rsid w:val="00033102"/>
    <w:rsid w:val="000358CD"/>
    <w:rsid w:val="00035AE2"/>
    <w:rsid w:val="00036C80"/>
    <w:rsid w:val="00037B9D"/>
    <w:rsid w:val="00037D2C"/>
    <w:rsid w:val="00037DE4"/>
    <w:rsid w:val="00037F1C"/>
    <w:rsid w:val="000407CE"/>
    <w:rsid w:val="00043424"/>
    <w:rsid w:val="00043CC9"/>
    <w:rsid w:val="00043D05"/>
    <w:rsid w:val="0004589F"/>
    <w:rsid w:val="0004596A"/>
    <w:rsid w:val="00046169"/>
    <w:rsid w:val="00047053"/>
    <w:rsid w:val="00050F18"/>
    <w:rsid w:val="00052B98"/>
    <w:rsid w:val="00054734"/>
    <w:rsid w:val="0005630F"/>
    <w:rsid w:val="0006057B"/>
    <w:rsid w:val="000627EB"/>
    <w:rsid w:val="00064084"/>
    <w:rsid w:val="000649E8"/>
    <w:rsid w:val="00065081"/>
    <w:rsid w:val="00066BA1"/>
    <w:rsid w:val="00067ED0"/>
    <w:rsid w:val="00070600"/>
    <w:rsid w:val="000711C6"/>
    <w:rsid w:val="00076F8E"/>
    <w:rsid w:val="000779B7"/>
    <w:rsid w:val="00080B29"/>
    <w:rsid w:val="00080C9B"/>
    <w:rsid w:val="000818F8"/>
    <w:rsid w:val="000826A1"/>
    <w:rsid w:val="00083E78"/>
    <w:rsid w:val="00084034"/>
    <w:rsid w:val="00084581"/>
    <w:rsid w:val="00087208"/>
    <w:rsid w:val="00087C6A"/>
    <w:rsid w:val="00090488"/>
    <w:rsid w:val="00091BB2"/>
    <w:rsid w:val="00094127"/>
    <w:rsid w:val="00094E45"/>
    <w:rsid w:val="00095A0F"/>
    <w:rsid w:val="00096CDE"/>
    <w:rsid w:val="0009707A"/>
    <w:rsid w:val="00097EBA"/>
    <w:rsid w:val="000A073E"/>
    <w:rsid w:val="000A2746"/>
    <w:rsid w:val="000A4156"/>
    <w:rsid w:val="000A5271"/>
    <w:rsid w:val="000A65BD"/>
    <w:rsid w:val="000A6789"/>
    <w:rsid w:val="000A6A1B"/>
    <w:rsid w:val="000A6C78"/>
    <w:rsid w:val="000B07F1"/>
    <w:rsid w:val="000B084C"/>
    <w:rsid w:val="000B0DC3"/>
    <w:rsid w:val="000B10D0"/>
    <w:rsid w:val="000B164D"/>
    <w:rsid w:val="000B26AC"/>
    <w:rsid w:val="000B57DD"/>
    <w:rsid w:val="000B5A39"/>
    <w:rsid w:val="000B6517"/>
    <w:rsid w:val="000C0B3F"/>
    <w:rsid w:val="000C1280"/>
    <w:rsid w:val="000C44B4"/>
    <w:rsid w:val="000D0E29"/>
    <w:rsid w:val="000D1336"/>
    <w:rsid w:val="000D1738"/>
    <w:rsid w:val="000D3219"/>
    <w:rsid w:val="000D3471"/>
    <w:rsid w:val="000D3A63"/>
    <w:rsid w:val="000D7AC2"/>
    <w:rsid w:val="000E2181"/>
    <w:rsid w:val="000E266B"/>
    <w:rsid w:val="000E294C"/>
    <w:rsid w:val="000E2B24"/>
    <w:rsid w:val="000E6A67"/>
    <w:rsid w:val="000E6BB1"/>
    <w:rsid w:val="000F0030"/>
    <w:rsid w:val="000F0B27"/>
    <w:rsid w:val="000F1DA9"/>
    <w:rsid w:val="000F70CB"/>
    <w:rsid w:val="00103E55"/>
    <w:rsid w:val="00104EC3"/>
    <w:rsid w:val="00106986"/>
    <w:rsid w:val="0011111C"/>
    <w:rsid w:val="00111229"/>
    <w:rsid w:val="00112730"/>
    <w:rsid w:val="00112B5E"/>
    <w:rsid w:val="00113770"/>
    <w:rsid w:val="00115E64"/>
    <w:rsid w:val="00117567"/>
    <w:rsid w:val="00117C18"/>
    <w:rsid w:val="00117D2B"/>
    <w:rsid w:val="00120480"/>
    <w:rsid w:val="001209B4"/>
    <w:rsid w:val="00120E15"/>
    <w:rsid w:val="001220DA"/>
    <w:rsid w:val="00122EF7"/>
    <w:rsid w:val="00123211"/>
    <w:rsid w:val="00123757"/>
    <w:rsid w:val="00124630"/>
    <w:rsid w:val="00125001"/>
    <w:rsid w:val="00125306"/>
    <w:rsid w:val="00125720"/>
    <w:rsid w:val="001269A4"/>
    <w:rsid w:val="00132E17"/>
    <w:rsid w:val="001345D8"/>
    <w:rsid w:val="0013618F"/>
    <w:rsid w:val="00136CA6"/>
    <w:rsid w:val="00137C64"/>
    <w:rsid w:val="00137C97"/>
    <w:rsid w:val="001422DF"/>
    <w:rsid w:val="0014321E"/>
    <w:rsid w:val="00143867"/>
    <w:rsid w:val="00143EE7"/>
    <w:rsid w:val="00144DAF"/>
    <w:rsid w:val="00145070"/>
    <w:rsid w:val="001462C4"/>
    <w:rsid w:val="001472D1"/>
    <w:rsid w:val="001479E4"/>
    <w:rsid w:val="0015096F"/>
    <w:rsid w:val="00151902"/>
    <w:rsid w:val="00151CCF"/>
    <w:rsid w:val="0015222C"/>
    <w:rsid w:val="00153B9C"/>
    <w:rsid w:val="00154AA3"/>
    <w:rsid w:val="001563FB"/>
    <w:rsid w:val="00157848"/>
    <w:rsid w:val="00157ACF"/>
    <w:rsid w:val="00160357"/>
    <w:rsid w:val="00161739"/>
    <w:rsid w:val="00161832"/>
    <w:rsid w:val="00161863"/>
    <w:rsid w:val="00161E31"/>
    <w:rsid w:val="00162143"/>
    <w:rsid w:val="001624F1"/>
    <w:rsid w:val="00165E8A"/>
    <w:rsid w:val="001670E6"/>
    <w:rsid w:val="00167A06"/>
    <w:rsid w:val="00170F7D"/>
    <w:rsid w:val="00170F94"/>
    <w:rsid w:val="00171AD9"/>
    <w:rsid w:val="00172E12"/>
    <w:rsid w:val="00173EBA"/>
    <w:rsid w:val="00174A94"/>
    <w:rsid w:val="00174F02"/>
    <w:rsid w:val="001761A9"/>
    <w:rsid w:val="00180972"/>
    <w:rsid w:val="0018098E"/>
    <w:rsid w:val="00181233"/>
    <w:rsid w:val="00182259"/>
    <w:rsid w:val="00182AAF"/>
    <w:rsid w:val="001832D8"/>
    <w:rsid w:val="001837BF"/>
    <w:rsid w:val="00183984"/>
    <w:rsid w:val="00184380"/>
    <w:rsid w:val="00185914"/>
    <w:rsid w:val="00185FDF"/>
    <w:rsid w:val="00186898"/>
    <w:rsid w:val="00186E16"/>
    <w:rsid w:val="00187A3C"/>
    <w:rsid w:val="00187D7A"/>
    <w:rsid w:val="001900E6"/>
    <w:rsid w:val="001905DD"/>
    <w:rsid w:val="00190B34"/>
    <w:rsid w:val="00190D74"/>
    <w:rsid w:val="001929C1"/>
    <w:rsid w:val="001931BC"/>
    <w:rsid w:val="00193370"/>
    <w:rsid w:val="00197173"/>
    <w:rsid w:val="00197645"/>
    <w:rsid w:val="0019770A"/>
    <w:rsid w:val="001A0E2A"/>
    <w:rsid w:val="001A1B86"/>
    <w:rsid w:val="001A231C"/>
    <w:rsid w:val="001A3CDB"/>
    <w:rsid w:val="001A3FF7"/>
    <w:rsid w:val="001A4772"/>
    <w:rsid w:val="001A6EE0"/>
    <w:rsid w:val="001B22DF"/>
    <w:rsid w:val="001B448A"/>
    <w:rsid w:val="001B52D6"/>
    <w:rsid w:val="001B5E57"/>
    <w:rsid w:val="001B6048"/>
    <w:rsid w:val="001B6B9A"/>
    <w:rsid w:val="001C0793"/>
    <w:rsid w:val="001C35E2"/>
    <w:rsid w:val="001C4BF3"/>
    <w:rsid w:val="001C55E9"/>
    <w:rsid w:val="001C593A"/>
    <w:rsid w:val="001C5A4B"/>
    <w:rsid w:val="001D10EB"/>
    <w:rsid w:val="001D14D8"/>
    <w:rsid w:val="001D1709"/>
    <w:rsid w:val="001D198B"/>
    <w:rsid w:val="001D325F"/>
    <w:rsid w:val="001D3CDA"/>
    <w:rsid w:val="001D422F"/>
    <w:rsid w:val="001D4A7D"/>
    <w:rsid w:val="001D6F55"/>
    <w:rsid w:val="001E038A"/>
    <w:rsid w:val="001E125F"/>
    <w:rsid w:val="001E317D"/>
    <w:rsid w:val="001E53FB"/>
    <w:rsid w:val="001E703E"/>
    <w:rsid w:val="001F12A7"/>
    <w:rsid w:val="001F3965"/>
    <w:rsid w:val="001F6224"/>
    <w:rsid w:val="001F63BF"/>
    <w:rsid w:val="001F658D"/>
    <w:rsid w:val="002000F7"/>
    <w:rsid w:val="002009E7"/>
    <w:rsid w:val="00201023"/>
    <w:rsid w:val="00201A35"/>
    <w:rsid w:val="00201B50"/>
    <w:rsid w:val="00202FBD"/>
    <w:rsid w:val="00203214"/>
    <w:rsid w:val="002033BF"/>
    <w:rsid w:val="0020639C"/>
    <w:rsid w:val="00207175"/>
    <w:rsid w:val="002077AC"/>
    <w:rsid w:val="00212355"/>
    <w:rsid w:val="002123DD"/>
    <w:rsid w:val="002158C4"/>
    <w:rsid w:val="00216C6E"/>
    <w:rsid w:val="00216D96"/>
    <w:rsid w:val="0021705A"/>
    <w:rsid w:val="00217504"/>
    <w:rsid w:val="00217D9F"/>
    <w:rsid w:val="00217E02"/>
    <w:rsid w:val="00220350"/>
    <w:rsid w:val="00221D47"/>
    <w:rsid w:val="00221DD2"/>
    <w:rsid w:val="00222DDC"/>
    <w:rsid w:val="00223AA2"/>
    <w:rsid w:val="00223FA0"/>
    <w:rsid w:val="00224552"/>
    <w:rsid w:val="002248CD"/>
    <w:rsid w:val="0022510A"/>
    <w:rsid w:val="0022540E"/>
    <w:rsid w:val="00225628"/>
    <w:rsid w:val="00226F5F"/>
    <w:rsid w:val="00227AF4"/>
    <w:rsid w:val="00227D0F"/>
    <w:rsid w:val="00230614"/>
    <w:rsid w:val="00232A94"/>
    <w:rsid w:val="00232E6C"/>
    <w:rsid w:val="00235465"/>
    <w:rsid w:val="0023569F"/>
    <w:rsid w:val="00235827"/>
    <w:rsid w:val="00235A41"/>
    <w:rsid w:val="002375E2"/>
    <w:rsid w:val="002379F9"/>
    <w:rsid w:val="00237B31"/>
    <w:rsid w:val="00237B6F"/>
    <w:rsid w:val="00240034"/>
    <w:rsid w:val="0024014E"/>
    <w:rsid w:val="002409F2"/>
    <w:rsid w:val="0024114C"/>
    <w:rsid w:val="00243A46"/>
    <w:rsid w:val="00244054"/>
    <w:rsid w:val="00244E5A"/>
    <w:rsid w:val="002461B4"/>
    <w:rsid w:val="002469AD"/>
    <w:rsid w:val="00246DAB"/>
    <w:rsid w:val="002477D9"/>
    <w:rsid w:val="00247904"/>
    <w:rsid w:val="002522CD"/>
    <w:rsid w:val="00252B58"/>
    <w:rsid w:val="00253B66"/>
    <w:rsid w:val="00253E38"/>
    <w:rsid w:val="00255F69"/>
    <w:rsid w:val="0025600D"/>
    <w:rsid w:val="00256678"/>
    <w:rsid w:val="00257FA7"/>
    <w:rsid w:val="00260BF1"/>
    <w:rsid w:val="002617B7"/>
    <w:rsid w:val="0026200D"/>
    <w:rsid w:val="00262785"/>
    <w:rsid w:val="00263273"/>
    <w:rsid w:val="002662A6"/>
    <w:rsid w:val="002672CA"/>
    <w:rsid w:val="0026736A"/>
    <w:rsid w:val="00270251"/>
    <w:rsid w:val="00270E94"/>
    <w:rsid w:val="0027166F"/>
    <w:rsid w:val="0027221B"/>
    <w:rsid w:val="0027335B"/>
    <w:rsid w:val="00274953"/>
    <w:rsid w:val="0027755C"/>
    <w:rsid w:val="002812B2"/>
    <w:rsid w:val="0028138D"/>
    <w:rsid w:val="002825F1"/>
    <w:rsid w:val="002835FE"/>
    <w:rsid w:val="002869B7"/>
    <w:rsid w:val="002869CC"/>
    <w:rsid w:val="00290AAA"/>
    <w:rsid w:val="002915D3"/>
    <w:rsid w:val="00291EBF"/>
    <w:rsid w:val="00292304"/>
    <w:rsid w:val="00292A6C"/>
    <w:rsid w:val="00292AD7"/>
    <w:rsid w:val="00294878"/>
    <w:rsid w:val="00294AC8"/>
    <w:rsid w:val="00296A77"/>
    <w:rsid w:val="00296FCF"/>
    <w:rsid w:val="002A228A"/>
    <w:rsid w:val="002A3760"/>
    <w:rsid w:val="002A4EFE"/>
    <w:rsid w:val="002A58E9"/>
    <w:rsid w:val="002A693C"/>
    <w:rsid w:val="002A7A28"/>
    <w:rsid w:val="002B22DF"/>
    <w:rsid w:val="002B5E3F"/>
    <w:rsid w:val="002B7354"/>
    <w:rsid w:val="002C0762"/>
    <w:rsid w:val="002C0ED0"/>
    <w:rsid w:val="002C1F2F"/>
    <w:rsid w:val="002C2004"/>
    <w:rsid w:val="002C2DFC"/>
    <w:rsid w:val="002C4379"/>
    <w:rsid w:val="002C4A95"/>
    <w:rsid w:val="002C5BF3"/>
    <w:rsid w:val="002C5C33"/>
    <w:rsid w:val="002C5C44"/>
    <w:rsid w:val="002C6A36"/>
    <w:rsid w:val="002D3567"/>
    <w:rsid w:val="002D465B"/>
    <w:rsid w:val="002D5C20"/>
    <w:rsid w:val="002D65A6"/>
    <w:rsid w:val="002D6E9A"/>
    <w:rsid w:val="002D7141"/>
    <w:rsid w:val="002D7366"/>
    <w:rsid w:val="002D765B"/>
    <w:rsid w:val="002E2EB8"/>
    <w:rsid w:val="002E4B1E"/>
    <w:rsid w:val="002F34B0"/>
    <w:rsid w:val="002F3B98"/>
    <w:rsid w:val="002F4703"/>
    <w:rsid w:val="002F6254"/>
    <w:rsid w:val="0030080C"/>
    <w:rsid w:val="003017FF"/>
    <w:rsid w:val="00302BF9"/>
    <w:rsid w:val="003041C1"/>
    <w:rsid w:val="003046FC"/>
    <w:rsid w:val="00305DAC"/>
    <w:rsid w:val="00306204"/>
    <w:rsid w:val="003068D4"/>
    <w:rsid w:val="00307480"/>
    <w:rsid w:val="00310EE7"/>
    <w:rsid w:val="0031133B"/>
    <w:rsid w:val="003141E8"/>
    <w:rsid w:val="00315E6E"/>
    <w:rsid w:val="0031644E"/>
    <w:rsid w:val="00320EC2"/>
    <w:rsid w:val="0032233B"/>
    <w:rsid w:val="00322565"/>
    <w:rsid w:val="00322932"/>
    <w:rsid w:val="00325331"/>
    <w:rsid w:val="00325F66"/>
    <w:rsid w:val="00330E5B"/>
    <w:rsid w:val="00331BD3"/>
    <w:rsid w:val="00332A59"/>
    <w:rsid w:val="0033301D"/>
    <w:rsid w:val="003349A8"/>
    <w:rsid w:val="003357EB"/>
    <w:rsid w:val="0033603A"/>
    <w:rsid w:val="00336352"/>
    <w:rsid w:val="00337DEE"/>
    <w:rsid w:val="003403ED"/>
    <w:rsid w:val="00340AA7"/>
    <w:rsid w:val="00340B13"/>
    <w:rsid w:val="00341466"/>
    <w:rsid w:val="003414E9"/>
    <w:rsid w:val="0034288F"/>
    <w:rsid w:val="003429F9"/>
    <w:rsid w:val="00344D62"/>
    <w:rsid w:val="00345DAB"/>
    <w:rsid w:val="00347DAF"/>
    <w:rsid w:val="0035007D"/>
    <w:rsid w:val="0035013C"/>
    <w:rsid w:val="00351DDC"/>
    <w:rsid w:val="00352079"/>
    <w:rsid w:val="003528FA"/>
    <w:rsid w:val="0035313F"/>
    <w:rsid w:val="0035335D"/>
    <w:rsid w:val="0035579A"/>
    <w:rsid w:val="003565DE"/>
    <w:rsid w:val="00356E94"/>
    <w:rsid w:val="00357259"/>
    <w:rsid w:val="0036076C"/>
    <w:rsid w:val="003619FF"/>
    <w:rsid w:val="0036230B"/>
    <w:rsid w:val="003634A5"/>
    <w:rsid w:val="00363D2A"/>
    <w:rsid w:val="003642DF"/>
    <w:rsid w:val="00365213"/>
    <w:rsid w:val="00366BC9"/>
    <w:rsid w:val="0036742F"/>
    <w:rsid w:val="00371397"/>
    <w:rsid w:val="00375442"/>
    <w:rsid w:val="00376E81"/>
    <w:rsid w:val="003777DA"/>
    <w:rsid w:val="003800D3"/>
    <w:rsid w:val="003813FA"/>
    <w:rsid w:val="00383F5A"/>
    <w:rsid w:val="003857AB"/>
    <w:rsid w:val="00387CA9"/>
    <w:rsid w:val="00390446"/>
    <w:rsid w:val="00390549"/>
    <w:rsid w:val="00390621"/>
    <w:rsid w:val="00390CB1"/>
    <w:rsid w:val="00391FC6"/>
    <w:rsid w:val="003928A3"/>
    <w:rsid w:val="0039392C"/>
    <w:rsid w:val="003A0AC7"/>
    <w:rsid w:val="003A1046"/>
    <w:rsid w:val="003A1DC5"/>
    <w:rsid w:val="003A1E2F"/>
    <w:rsid w:val="003A3B2C"/>
    <w:rsid w:val="003A5BBE"/>
    <w:rsid w:val="003A6134"/>
    <w:rsid w:val="003A731F"/>
    <w:rsid w:val="003A73D6"/>
    <w:rsid w:val="003B00FC"/>
    <w:rsid w:val="003B065F"/>
    <w:rsid w:val="003B2DD1"/>
    <w:rsid w:val="003B329F"/>
    <w:rsid w:val="003B48B0"/>
    <w:rsid w:val="003B4A01"/>
    <w:rsid w:val="003B6608"/>
    <w:rsid w:val="003C00EF"/>
    <w:rsid w:val="003C0B64"/>
    <w:rsid w:val="003C0CD2"/>
    <w:rsid w:val="003C1551"/>
    <w:rsid w:val="003C22F4"/>
    <w:rsid w:val="003C4AD1"/>
    <w:rsid w:val="003C510B"/>
    <w:rsid w:val="003C58BA"/>
    <w:rsid w:val="003C69C9"/>
    <w:rsid w:val="003C73EE"/>
    <w:rsid w:val="003C745A"/>
    <w:rsid w:val="003D018A"/>
    <w:rsid w:val="003D031D"/>
    <w:rsid w:val="003D0949"/>
    <w:rsid w:val="003D157B"/>
    <w:rsid w:val="003D16B5"/>
    <w:rsid w:val="003D1E4D"/>
    <w:rsid w:val="003D1EDC"/>
    <w:rsid w:val="003D1EF6"/>
    <w:rsid w:val="003D3735"/>
    <w:rsid w:val="003D3924"/>
    <w:rsid w:val="003D3FC8"/>
    <w:rsid w:val="003D43AA"/>
    <w:rsid w:val="003D5AB3"/>
    <w:rsid w:val="003D770F"/>
    <w:rsid w:val="003D77CA"/>
    <w:rsid w:val="003D7BEC"/>
    <w:rsid w:val="003E0723"/>
    <w:rsid w:val="003E1575"/>
    <w:rsid w:val="003E1DBB"/>
    <w:rsid w:val="003E2C62"/>
    <w:rsid w:val="003E3DCF"/>
    <w:rsid w:val="003F02F7"/>
    <w:rsid w:val="003F127D"/>
    <w:rsid w:val="003F323D"/>
    <w:rsid w:val="003F34DF"/>
    <w:rsid w:val="003F437D"/>
    <w:rsid w:val="003F4B51"/>
    <w:rsid w:val="003F5BC3"/>
    <w:rsid w:val="003F6342"/>
    <w:rsid w:val="003F67D5"/>
    <w:rsid w:val="003F7459"/>
    <w:rsid w:val="003F79DA"/>
    <w:rsid w:val="00400971"/>
    <w:rsid w:val="0040115D"/>
    <w:rsid w:val="00401924"/>
    <w:rsid w:val="00401A7A"/>
    <w:rsid w:val="00402E23"/>
    <w:rsid w:val="00404B1B"/>
    <w:rsid w:val="00405995"/>
    <w:rsid w:val="004064D8"/>
    <w:rsid w:val="00406EAF"/>
    <w:rsid w:val="00410EC4"/>
    <w:rsid w:val="0041347F"/>
    <w:rsid w:val="004135EC"/>
    <w:rsid w:val="004201E9"/>
    <w:rsid w:val="00421D21"/>
    <w:rsid w:val="004220E9"/>
    <w:rsid w:val="00426494"/>
    <w:rsid w:val="00426DD6"/>
    <w:rsid w:val="00427089"/>
    <w:rsid w:val="00430A2C"/>
    <w:rsid w:val="0043126C"/>
    <w:rsid w:val="00431A0F"/>
    <w:rsid w:val="00431A81"/>
    <w:rsid w:val="00431E7E"/>
    <w:rsid w:val="004332FE"/>
    <w:rsid w:val="004334A9"/>
    <w:rsid w:val="00434E7D"/>
    <w:rsid w:val="00435089"/>
    <w:rsid w:val="0043556D"/>
    <w:rsid w:val="00436D02"/>
    <w:rsid w:val="00437122"/>
    <w:rsid w:val="00443C80"/>
    <w:rsid w:val="0044455F"/>
    <w:rsid w:val="00445C24"/>
    <w:rsid w:val="00450C33"/>
    <w:rsid w:val="00452446"/>
    <w:rsid w:val="0045598E"/>
    <w:rsid w:val="00455B4E"/>
    <w:rsid w:val="00457D08"/>
    <w:rsid w:val="004601EA"/>
    <w:rsid w:val="00460236"/>
    <w:rsid w:val="00460471"/>
    <w:rsid w:val="00462998"/>
    <w:rsid w:val="004631F9"/>
    <w:rsid w:val="00463406"/>
    <w:rsid w:val="0046361B"/>
    <w:rsid w:val="00464024"/>
    <w:rsid w:val="00464EE9"/>
    <w:rsid w:val="004657D3"/>
    <w:rsid w:val="004712B2"/>
    <w:rsid w:val="00472495"/>
    <w:rsid w:val="0047284C"/>
    <w:rsid w:val="00472CB0"/>
    <w:rsid w:val="00474ADE"/>
    <w:rsid w:val="00475F56"/>
    <w:rsid w:val="0048150E"/>
    <w:rsid w:val="00481EF8"/>
    <w:rsid w:val="00483018"/>
    <w:rsid w:val="00483C87"/>
    <w:rsid w:val="00483F36"/>
    <w:rsid w:val="004845CA"/>
    <w:rsid w:val="004847FD"/>
    <w:rsid w:val="00484E9F"/>
    <w:rsid w:val="0048580B"/>
    <w:rsid w:val="00485C9E"/>
    <w:rsid w:val="00487439"/>
    <w:rsid w:val="0048767C"/>
    <w:rsid w:val="004918F0"/>
    <w:rsid w:val="004933D4"/>
    <w:rsid w:val="004939DF"/>
    <w:rsid w:val="00493C9E"/>
    <w:rsid w:val="00496B35"/>
    <w:rsid w:val="0049762B"/>
    <w:rsid w:val="004A0079"/>
    <w:rsid w:val="004A01A6"/>
    <w:rsid w:val="004A0813"/>
    <w:rsid w:val="004A17CD"/>
    <w:rsid w:val="004A23E2"/>
    <w:rsid w:val="004A28A0"/>
    <w:rsid w:val="004A3109"/>
    <w:rsid w:val="004A317E"/>
    <w:rsid w:val="004A53D8"/>
    <w:rsid w:val="004A66E4"/>
    <w:rsid w:val="004B128F"/>
    <w:rsid w:val="004B2136"/>
    <w:rsid w:val="004B2455"/>
    <w:rsid w:val="004B2708"/>
    <w:rsid w:val="004B29E5"/>
    <w:rsid w:val="004B3034"/>
    <w:rsid w:val="004B30EF"/>
    <w:rsid w:val="004B426F"/>
    <w:rsid w:val="004B5537"/>
    <w:rsid w:val="004B6793"/>
    <w:rsid w:val="004B7AD6"/>
    <w:rsid w:val="004C0801"/>
    <w:rsid w:val="004C19C0"/>
    <w:rsid w:val="004C230E"/>
    <w:rsid w:val="004C2D45"/>
    <w:rsid w:val="004C4222"/>
    <w:rsid w:val="004C4D69"/>
    <w:rsid w:val="004D2DCD"/>
    <w:rsid w:val="004D4389"/>
    <w:rsid w:val="004D4C16"/>
    <w:rsid w:val="004E22DA"/>
    <w:rsid w:val="004E3651"/>
    <w:rsid w:val="004E3D4B"/>
    <w:rsid w:val="004E529B"/>
    <w:rsid w:val="004E541D"/>
    <w:rsid w:val="004E64A2"/>
    <w:rsid w:val="004E725A"/>
    <w:rsid w:val="004E77BB"/>
    <w:rsid w:val="004E7F61"/>
    <w:rsid w:val="004F16F2"/>
    <w:rsid w:val="004F18A4"/>
    <w:rsid w:val="004F190E"/>
    <w:rsid w:val="004F2807"/>
    <w:rsid w:val="004F2D4C"/>
    <w:rsid w:val="004F2EE6"/>
    <w:rsid w:val="004F33AD"/>
    <w:rsid w:val="004F4600"/>
    <w:rsid w:val="004F774A"/>
    <w:rsid w:val="004F7F10"/>
    <w:rsid w:val="00500370"/>
    <w:rsid w:val="0050068E"/>
    <w:rsid w:val="00502147"/>
    <w:rsid w:val="00502591"/>
    <w:rsid w:val="00502842"/>
    <w:rsid w:val="00503453"/>
    <w:rsid w:val="00504427"/>
    <w:rsid w:val="00504BA6"/>
    <w:rsid w:val="00506DB3"/>
    <w:rsid w:val="005076A1"/>
    <w:rsid w:val="00510109"/>
    <w:rsid w:val="005114C2"/>
    <w:rsid w:val="00511BAA"/>
    <w:rsid w:val="005134C5"/>
    <w:rsid w:val="00514CC1"/>
    <w:rsid w:val="00514D1F"/>
    <w:rsid w:val="00514EDC"/>
    <w:rsid w:val="00515E2C"/>
    <w:rsid w:val="00516109"/>
    <w:rsid w:val="00516B7A"/>
    <w:rsid w:val="00517074"/>
    <w:rsid w:val="0052396A"/>
    <w:rsid w:val="00524312"/>
    <w:rsid w:val="00524955"/>
    <w:rsid w:val="00524AB3"/>
    <w:rsid w:val="00525529"/>
    <w:rsid w:val="005270E9"/>
    <w:rsid w:val="005314CC"/>
    <w:rsid w:val="005320C8"/>
    <w:rsid w:val="00532317"/>
    <w:rsid w:val="005328A3"/>
    <w:rsid w:val="005358A8"/>
    <w:rsid w:val="005359D7"/>
    <w:rsid w:val="00535A55"/>
    <w:rsid w:val="0053778C"/>
    <w:rsid w:val="00542310"/>
    <w:rsid w:val="005461D9"/>
    <w:rsid w:val="0054718A"/>
    <w:rsid w:val="0055050E"/>
    <w:rsid w:val="00551225"/>
    <w:rsid w:val="0055191A"/>
    <w:rsid w:val="00551DAD"/>
    <w:rsid w:val="0055295B"/>
    <w:rsid w:val="00553E0A"/>
    <w:rsid w:val="00554923"/>
    <w:rsid w:val="0055544C"/>
    <w:rsid w:val="00555674"/>
    <w:rsid w:val="00555CA5"/>
    <w:rsid w:val="00555D32"/>
    <w:rsid w:val="00555E6C"/>
    <w:rsid w:val="005567EA"/>
    <w:rsid w:val="00561E45"/>
    <w:rsid w:val="00562167"/>
    <w:rsid w:val="00562A03"/>
    <w:rsid w:val="00562DE0"/>
    <w:rsid w:val="005634B6"/>
    <w:rsid w:val="0056351E"/>
    <w:rsid w:val="00565ADE"/>
    <w:rsid w:val="0056720C"/>
    <w:rsid w:val="00567264"/>
    <w:rsid w:val="00567394"/>
    <w:rsid w:val="0057080A"/>
    <w:rsid w:val="005712F2"/>
    <w:rsid w:val="005738FE"/>
    <w:rsid w:val="00574999"/>
    <w:rsid w:val="00574A92"/>
    <w:rsid w:val="00575003"/>
    <w:rsid w:val="005753DB"/>
    <w:rsid w:val="00575788"/>
    <w:rsid w:val="0057598D"/>
    <w:rsid w:val="005770BD"/>
    <w:rsid w:val="0057759E"/>
    <w:rsid w:val="005778B5"/>
    <w:rsid w:val="00580170"/>
    <w:rsid w:val="005807DE"/>
    <w:rsid w:val="005811D2"/>
    <w:rsid w:val="00582868"/>
    <w:rsid w:val="005844B5"/>
    <w:rsid w:val="00585442"/>
    <w:rsid w:val="00585511"/>
    <w:rsid w:val="0058783B"/>
    <w:rsid w:val="00587BBA"/>
    <w:rsid w:val="0059037D"/>
    <w:rsid w:val="005908D5"/>
    <w:rsid w:val="00590B40"/>
    <w:rsid w:val="00590BF3"/>
    <w:rsid w:val="00592C5C"/>
    <w:rsid w:val="0059337D"/>
    <w:rsid w:val="005964AA"/>
    <w:rsid w:val="005967F3"/>
    <w:rsid w:val="005A04C3"/>
    <w:rsid w:val="005A153E"/>
    <w:rsid w:val="005A32B2"/>
    <w:rsid w:val="005A34E8"/>
    <w:rsid w:val="005A365A"/>
    <w:rsid w:val="005A6D5D"/>
    <w:rsid w:val="005A7813"/>
    <w:rsid w:val="005B0077"/>
    <w:rsid w:val="005B0D9F"/>
    <w:rsid w:val="005B1282"/>
    <w:rsid w:val="005B1FA3"/>
    <w:rsid w:val="005B2D3D"/>
    <w:rsid w:val="005B347C"/>
    <w:rsid w:val="005B3BA7"/>
    <w:rsid w:val="005B4AFC"/>
    <w:rsid w:val="005B6037"/>
    <w:rsid w:val="005B622A"/>
    <w:rsid w:val="005B64CF"/>
    <w:rsid w:val="005C06D0"/>
    <w:rsid w:val="005C11E8"/>
    <w:rsid w:val="005C249F"/>
    <w:rsid w:val="005C2922"/>
    <w:rsid w:val="005C2F9F"/>
    <w:rsid w:val="005C37AC"/>
    <w:rsid w:val="005C49BE"/>
    <w:rsid w:val="005C49F4"/>
    <w:rsid w:val="005C506D"/>
    <w:rsid w:val="005C69D7"/>
    <w:rsid w:val="005C7B46"/>
    <w:rsid w:val="005C7C52"/>
    <w:rsid w:val="005C7CED"/>
    <w:rsid w:val="005D06B6"/>
    <w:rsid w:val="005D1A49"/>
    <w:rsid w:val="005D2B14"/>
    <w:rsid w:val="005D2B5A"/>
    <w:rsid w:val="005D30C9"/>
    <w:rsid w:val="005D3136"/>
    <w:rsid w:val="005D3AB1"/>
    <w:rsid w:val="005D44EC"/>
    <w:rsid w:val="005D4F6E"/>
    <w:rsid w:val="005D7325"/>
    <w:rsid w:val="005D7873"/>
    <w:rsid w:val="005E14C7"/>
    <w:rsid w:val="005E157B"/>
    <w:rsid w:val="005E2441"/>
    <w:rsid w:val="005E3004"/>
    <w:rsid w:val="005E4AE1"/>
    <w:rsid w:val="005E5D22"/>
    <w:rsid w:val="005E679C"/>
    <w:rsid w:val="005E7B88"/>
    <w:rsid w:val="005F207C"/>
    <w:rsid w:val="005F3863"/>
    <w:rsid w:val="005F426C"/>
    <w:rsid w:val="005F4CB4"/>
    <w:rsid w:val="005F5896"/>
    <w:rsid w:val="005F6B1F"/>
    <w:rsid w:val="005F6E97"/>
    <w:rsid w:val="00601D6D"/>
    <w:rsid w:val="00601D7A"/>
    <w:rsid w:val="00602114"/>
    <w:rsid w:val="0060282A"/>
    <w:rsid w:val="0060287B"/>
    <w:rsid w:val="00603647"/>
    <w:rsid w:val="00603EEB"/>
    <w:rsid w:val="00606B04"/>
    <w:rsid w:val="00607F59"/>
    <w:rsid w:val="00610621"/>
    <w:rsid w:val="006112B4"/>
    <w:rsid w:val="00611338"/>
    <w:rsid w:val="00611D1F"/>
    <w:rsid w:val="00612698"/>
    <w:rsid w:val="00615149"/>
    <w:rsid w:val="00615E2E"/>
    <w:rsid w:val="00616F9E"/>
    <w:rsid w:val="006173E4"/>
    <w:rsid w:val="0062173A"/>
    <w:rsid w:val="0062460F"/>
    <w:rsid w:val="006257C3"/>
    <w:rsid w:val="00630B7D"/>
    <w:rsid w:val="00631075"/>
    <w:rsid w:val="00632DAC"/>
    <w:rsid w:val="00632E61"/>
    <w:rsid w:val="00633213"/>
    <w:rsid w:val="0063347D"/>
    <w:rsid w:val="00644E4A"/>
    <w:rsid w:val="006452C0"/>
    <w:rsid w:val="00645387"/>
    <w:rsid w:val="006464CA"/>
    <w:rsid w:val="00646A06"/>
    <w:rsid w:val="006471DF"/>
    <w:rsid w:val="006474BB"/>
    <w:rsid w:val="0065032C"/>
    <w:rsid w:val="00650CCC"/>
    <w:rsid w:val="0065269A"/>
    <w:rsid w:val="006527DE"/>
    <w:rsid w:val="00652E66"/>
    <w:rsid w:val="00653368"/>
    <w:rsid w:val="006538CF"/>
    <w:rsid w:val="00656D05"/>
    <w:rsid w:val="00660C50"/>
    <w:rsid w:val="00661A60"/>
    <w:rsid w:val="00663D8F"/>
    <w:rsid w:val="006665E0"/>
    <w:rsid w:val="00666F3D"/>
    <w:rsid w:val="00667722"/>
    <w:rsid w:val="00670D78"/>
    <w:rsid w:val="00671603"/>
    <w:rsid w:val="006716B4"/>
    <w:rsid w:val="0067207A"/>
    <w:rsid w:val="006734D8"/>
    <w:rsid w:val="0067513E"/>
    <w:rsid w:val="00676416"/>
    <w:rsid w:val="006804E2"/>
    <w:rsid w:val="00680898"/>
    <w:rsid w:val="00681099"/>
    <w:rsid w:val="006811FB"/>
    <w:rsid w:val="006836E4"/>
    <w:rsid w:val="00684194"/>
    <w:rsid w:val="00684770"/>
    <w:rsid w:val="006850BF"/>
    <w:rsid w:val="0068513A"/>
    <w:rsid w:val="006863AA"/>
    <w:rsid w:val="0068643B"/>
    <w:rsid w:val="00686E0E"/>
    <w:rsid w:val="00687938"/>
    <w:rsid w:val="00687EB7"/>
    <w:rsid w:val="006903F1"/>
    <w:rsid w:val="00690BBB"/>
    <w:rsid w:val="00692571"/>
    <w:rsid w:val="00692A49"/>
    <w:rsid w:val="00692E4F"/>
    <w:rsid w:val="00693EC5"/>
    <w:rsid w:val="006963CA"/>
    <w:rsid w:val="006A28D5"/>
    <w:rsid w:val="006A3064"/>
    <w:rsid w:val="006A4544"/>
    <w:rsid w:val="006A4B0D"/>
    <w:rsid w:val="006A7B5B"/>
    <w:rsid w:val="006B1BDF"/>
    <w:rsid w:val="006B2465"/>
    <w:rsid w:val="006B29C9"/>
    <w:rsid w:val="006B4BE1"/>
    <w:rsid w:val="006B55BB"/>
    <w:rsid w:val="006B6233"/>
    <w:rsid w:val="006B7F59"/>
    <w:rsid w:val="006C267C"/>
    <w:rsid w:val="006C313F"/>
    <w:rsid w:val="006C3F50"/>
    <w:rsid w:val="006C4393"/>
    <w:rsid w:val="006D03F2"/>
    <w:rsid w:val="006D0874"/>
    <w:rsid w:val="006D18CB"/>
    <w:rsid w:val="006D7B1F"/>
    <w:rsid w:val="006D7EAE"/>
    <w:rsid w:val="006E14E8"/>
    <w:rsid w:val="006E1691"/>
    <w:rsid w:val="006E1C3A"/>
    <w:rsid w:val="006E20AC"/>
    <w:rsid w:val="006E2BD5"/>
    <w:rsid w:val="006E2C3A"/>
    <w:rsid w:val="006E3788"/>
    <w:rsid w:val="006E3850"/>
    <w:rsid w:val="006E3A98"/>
    <w:rsid w:val="006E7966"/>
    <w:rsid w:val="006E7BA9"/>
    <w:rsid w:val="006F0B8F"/>
    <w:rsid w:val="006F21E7"/>
    <w:rsid w:val="006F6CBA"/>
    <w:rsid w:val="006F7A82"/>
    <w:rsid w:val="00702AD9"/>
    <w:rsid w:val="00702AF0"/>
    <w:rsid w:val="00703A32"/>
    <w:rsid w:val="00703FE7"/>
    <w:rsid w:val="00705F20"/>
    <w:rsid w:val="00707FB9"/>
    <w:rsid w:val="00710835"/>
    <w:rsid w:val="00710BF3"/>
    <w:rsid w:val="007137EE"/>
    <w:rsid w:val="0071559C"/>
    <w:rsid w:val="00715E4A"/>
    <w:rsid w:val="00717AB3"/>
    <w:rsid w:val="00720959"/>
    <w:rsid w:val="0072147E"/>
    <w:rsid w:val="00723189"/>
    <w:rsid w:val="00725AC6"/>
    <w:rsid w:val="007271AC"/>
    <w:rsid w:val="00727BD6"/>
    <w:rsid w:val="00730025"/>
    <w:rsid w:val="007307E0"/>
    <w:rsid w:val="007329E4"/>
    <w:rsid w:val="00734424"/>
    <w:rsid w:val="007350D7"/>
    <w:rsid w:val="00735C14"/>
    <w:rsid w:val="00736820"/>
    <w:rsid w:val="00737498"/>
    <w:rsid w:val="00743098"/>
    <w:rsid w:val="0074378A"/>
    <w:rsid w:val="0074752A"/>
    <w:rsid w:val="0075007A"/>
    <w:rsid w:val="00750B25"/>
    <w:rsid w:val="007517E8"/>
    <w:rsid w:val="00753089"/>
    <w:rsid w:val="00753814"/>
    <w:rsid w:val="0075464B"/>
    <w:rsid w:val="00755E8C"/>
    <w:rsid w:val="00757806"/>
    <w:rsid w:val="00760CCB"/>
    <w:rsid w:val="00760DB7"/>
    <w:rsid w:val="00761277"/>
    <w:rsid w:val="00762156"/>
    <w:rsid w:val="00762A91"/>
    <w:rsid w:val="00763A28"/>
    <w:rsid w:val="00764621"/>
    <w:rsid w:val="00765315"/>
    <w:rsid w:val="00765ABD"/>
    <w:rsid w:val="00766C61"/>
    <w:rsid w:val="00766D74"/>
    <w:rsid w:val="00767411"/>
    <w:rsid w:val="00767B8C"/>
    <w:rsid w:val="007703BD"/>
    <w:rsid w:val="00770A7E"/>
    <w:rsid w:val="00770AE3"/>
    <w:rsid w:val="00771F52"/>
    <w:rsid w:val="00772BCC"/>
    <w:rsid w:val="0077314B"/>
    <w:rsid w:val="0077369D"/>
    <w:rsid w:val="007743CD"/>
    <w:rsid w:val="00774D12"/>
    <w:rsid w:val="00774D70"/>
    <w:rsid w:val="00774D80"/>
    <w:rsid w:val="007756EF"/>
    <w:rsid w:val="00775FC4"/>
    <w:rsid w:val="0077696C"/>
    <w:rsid w:val="007773BD"/>
    <w:rsid w:val="007774AB"/>
    <w:rsid w:val="00780443"/>
    <w:rsid w:val="00783C1E"/>
    <w:rsid w:val="00786F0F"/>
    <w:rsid w:val="00787684"/>
    <w:rsid w:val="007879C7"/>
    <w:rsid w:val="00790D22"/>
    <w:rsid w:val="007910A0"/>
    <w:rsid w:val="0079124B"/>
    <w:rsid w:val="007912FD"/>
    <w:rsid w:val="007919FA"/>
    <w:rsid w:val="00791A4B"/>
    <w:rsid w:val="00793A5F"/>
    <w:rsid w:val="00795142"/>
    <w:rsid w:val="007951C8"/>
    <w:rsid w:val="007955A0"/>
    <w:rsid w:val="00795C80"/>
    <w:rsid w:val="00797DAF"/>
    <w:rsid w:val="007A05BE"/>
    <w:rsid w:val="007A15EF"/>
    <w:rsid w:val="007A1674"/>
    <w:rsid w:val="007A427E"/>
    <w:rsid w:val="007A49E3"/>
    <w:rsid w:val="007A49FD"/>
    <w:rsid w:val="007A685F"/>
    <w:rsid w:val="007A704D"/>
    <w:rsid w:val="007A7E94"/>
    <w:rsid w:val="007B01B7"/>
    <w:rsid w:val="007B06A2"/>
    <w:rsid w:val="007B0C01"/>
    <w:rsid w:val="007B12A0"/>
    <w:rsid w:val="007B1CFC"/>
    <w:rsid w:val="007B1FF6"/>
    <w:rsid w:val="007B266A"/>
    <w:rsid w:val="007B2AE2"/>
    <w:rsid w:val="007B47E2"/>
    <w:rsid w:val="007B66C8"/>
    <w:rsid w:val="007B6C2C"/>
    <w:rsid w:val="007B7509"/>
    <w:rsid w:val="007B76C8"/>
    <w:rsid w:val="007C01E3"/>
    <w:rsid w:val="007C0994"/>
    <w:rsid w:val="007C2474"/>
    <w:rsid w:val="007C4408"/>
    <w:rsid w:val="007C454E"/>
    <w:rsid w:val="007C45D6"/>
    <w:rsid w:val="007C49B5"/>
    <w:rsid w:val="007C49CD"/>
    <w:rsid w:val="007C709A"/>
    <w:rsid w:val="007C717B"/>
    <w:rsid w:val="007C7804"/>
    <w:rsid w:val="007D0625"/>
    <w:rsid w:val="007D16A5"/>
    <w:rsid w:val="007D187A"/>
    <w:rsid w:val="007D1E34"/>
    <w:rsid w:val="007D4E00"/>
    <w:rsid w:val="007D51B8"/>
    <w:rsid w:val="007D5830"/>
    <w:rsid w:val="007D6123"/>
    <w:rsid w:val="007D767C"/>
    <w:rsid w:val="007D7D29"/>
    <w:rsid w:val="007E008B"/>
    <w:rsid w:val="007E02B6"/>
    <w:rsid w:val="007E1012"/>
    <w:rsid w:val="007E1F01"/>
    <w:rsid w:val="007E3E4D"/>
    <w:rsid w:val="007E40FB"/>
    <w:rsid w:val="007E51AD"/>
    <w:rsid w:val="007E56AE"/>
    <w:rsid w:val="007F0806"/>
    <w:rsid w:val="007F0D5B"/>
    <w:rsid w:val="007F2352"/>
    <w:rsid w:val="007F310A"/>
    <w:rsid w:val="007F3EF8"/>
    <w:rsid w:val="007F57E2"/>
    <w:rsid w:val="007F58A6"/>
    <w:rsid w:val="007F623C"/>
    <w:rsid w:val="007F6A97"/>
    <w:rsid w:val="00800689"/>
    <w:rsid w:val="0080231B"/>
    <w:rsid w:val="00802A06"/>
    <w:rsid w:val="0080307E"/>
    <w:rsid w:val="00803CBB"/>
    <w:rsid w:val="00805113"/>
    <w:rsid w:val="00806EC1"/>
    <w:rsid w:val="008070BE"/>
    <w:rsid w:val="008072AF"/>
    <w:rsid w:val="00807B5E"/>
    <w:rsid w:val="00811341"/>
    <w:rsid w:val="00814908"/>
    <w:rsid w:val="008151AE"/>
    <w:rsid w:val="00816775"/>
    <w:rsid w:val="00816949"/>
    <w:rsid w:val="008179A4"/>
    <w:rsid w:val="00817F8B"/>
    <w:rsid w:val="0082232F"/>
    <w:rsid w:val="00822C14"/>
    <w:rsid w:val="00824065"/>
    <w:rsid w:val="00825341"/>
    <w:rsid w:val="00825D27"/>
    <w:rsid w:val="00826156"/>
    <w:rsid w:val="008273B0"/>
    <w:rsid w:val="0083164A"/>
    <w:rsid w:val="008328B3"/>
    <w:rsid w:val="008328C8"/>
    <w:rsid w:val="00833271"/>
    <w:rsid w:val="0083384C"/>
    <w:rsid w:val="00834C07"/>
    <w:rsid w:val="0083569B"/>
    <w:rsid w:val="0083663A"/>
    <w:rsid w:val="008406BD"/>
    <w:rsid w:val="00840917"/>
    <w:rsid w:val="00840AF8"/>
    <w:rsid w:val="008413E9"/>
    <w:rsid w:val="008432B1"/>
    <w:rsid w:val="008437E7"/>
    <w:rsid w:val="008439D1"/>
    <w:rsid w:val="00843F49"/>
    <w:rsid w:val="00846DEE"/>
    <w:rsid w:val="008472BE"/>
    <w:rsid w:val="008473E9"/>
    <w:rsid w:val="008525A1"/>
    <w:rsid w:val="00853724"/>
    <w:rsid w:val="008539E7"/>
    <w:rsid w:val="008547AC"/>
    <w:rsid w:val="00855178"/>
    <w:rsid w:val="00855872"/>
    <w:rsid w:val="0086190F"/>
    <w:rsid w:val="00861C06"/>
    <w:rsid w:val="00861D07"/>
    <w:rsid w:val="00862417"/>
    <w:rsid w:val="00862908"/>
    <w:rsid w:val="00863349"/>
    <w:rsid w:val="0086453A"/>
    <w:rsid w:val="008651D6"/>
    <w:rsid w:val="008662D7"/>
    <w:rsid w:val="00867ECF"/>
    <w:rsid w:val="008710B8"/>
    <w:rsid w:val="008713A5"/>
    <w:rsid w:val="008718C3"/>
    <w:rsid w:val="008720B7"/>
    <w:rsid w:val="008721E2"/>
    <w:rsid w:val="00873166"/>
    <w:rsid w:val="008738F8"/>
    <w:rsid w:val="008746E7"/>
    <w:rsid w:val="00877B6B"/>
    <w:rsid w:val="008807B4"/>
    <w:rsid w:val="00883998"/>
    <w:rsid w:val="00885208"/>
    <w:rsid w:val="00885A79"/>
    <w:rsid w:val="0088637F"/>
    <w:rsid w:val="0088656E"/>
    <w:rsid w:val="00887A55"/>
    <w:rsid w:val="00890809"/>
    <w:rsid w:val="008909E0"/>
    <w:rsid w:val="00891A35"/>
    <w:rsid w:val="008933A8"/>
    <w:rsid w:val="008935AC"/>
    <w:rsid w:val="00894266"/>
    <w:rsid w:val="008943D1"/>
    <w:rsid w:val="008978C6"/>
    <w:rsid w:val="008A1079"/>
    <w:rsid w:val="008A1F0B"/>
    <w:rsid w:val="008A46E7"/>
    <w:rsid w:val="008A5E62"/>
    <w:rsid w:val="008A5EDA"/>
    <w:rsid w:val="008B0A3B"/>
    <w:rsid w:val="008B1CE0"/>
    <w:rsid w:val="008B2004"/>
    <w:rsid w:val="008B371B"/>
    <w:rsid w:val="008B4F71"/>
    <w:rsid w:val="008B5183"/>
    <w:rsid w:val="008B6131"/>
    <w:rsid w:val="008B62D7"/>
    <w:rsid w:val="008B7328"/>
    <w:rsid w:val="008C0019"/>
    <w:rsid w:val="008C0409"/>
    <w:rsid w:val="008C1738"/>
    <w:rsid w:val="008C1802"/>
    <w:rsid w:val="008C381B"/>
    <w:rsid w:val="008C442C"/>
    <w:rsid w:val="008C44F1"/>
    <w:rsid w:val="008C497F"/>
    <w:rsid w:val="008C4A80"/>
    <w:rsid w:val="008C5374"/>
    <w:rsid w:val="008C65FE"/>
    <w:rsid w:val="008C7258"/>
    <w:rsid w:val="008C7C7D"/>
    <w:rsid w:val="008C7D5B"/>
    <w:rsid w:val="008D0BE5"/>
    <w:rsid w:val="008D1A0D"/>
    <w:rsid w:val="008D1E05"/>
    <w:rsid w:val="008D35DB"/>
    <w:rsid w:val="008D5164"/>
    <w:rsid w:val="008D72C4"/>
    <w:rsid w:val="008E10CB"/>
    <w:rsid w:val="008E1338"/>
    <w:rsid w:val="008E41D9"/>
    <w:rsid w:val="008E46D7"/>
    <w:rsid w:val="008E4B8F"/>
    <w:rsid w:val="008E57B7"/>
    <w:rsid w:val="008F3420"/>
    <w:rsid w:val="008F4EAE"/>
    <w:rsid w:val="008F5ABD"/>
    <w:rsid w:val="008F6BD5"/>
    <w:rsid w:val="008F6C5A"/>
    <w:rsid w:val="008F76CD"/>
    <w:rsid w:val="009010CA"/>
    <w:rsid w:val="00902623"/>
    <w:rsid w:val="00902A0A"/>
    <w:rsid w:val="00903B19"/>
    <w:rsid w:val="0090511A"/>
    <w:rsid w:val="009063C1"/>
    <w:rsid w:val="00906A9C"/>
    <w:rsid w:val="00906E71"/>
    <w:rsid w:val="009071AD"/>
    <w:rsid w:val="00907997"/>
    <w:rsid w:val="00907A48"/>
    <w:rsid w:val="00907CE3"/>
    <w:rsid w:val="009101B9"/>
    <w:rsid w:val="00910E1E"/>
    <w:rsid w:val="00911AE8"/>
    <w:rsid w:val="00911FFD"/>
    <w:rsid w:val="00912160"/>
    <w:rsid w:val="00912826"/>
    <w:rsid w:val="00914962"/>
    <w:rsid w:val="0091558B"/>
    <w:rsid w:val="00916102"/>
    <w:rsid w:val="00916B70"/>
    <w:rsid w:val="0091785C"/>
    <w:rsid w:val="0092056B"/>
    <w:rsid w:val="00920705"/>
    <w:rsid w:val="009229F9"/>
    <w:rsid w:val="009253C6"/>
    <w:rsid w:val="00925609"/>
    <w:rsid w:val="0092581D"/>
    <w:rsid w:val="00931064"/>
    <w:rsid w:val="00933AC0"/>
    <w:rsid w:val="00933D31"/>
    <w:rsid w:val="00933E9C"/>
    <w:rsid w:val="00934F94"/>
    <w:rsid w:val="00936088"/>
    <w:rsid w:val="00936739"/>
    <w:rsid w:val="009372BB"/>
    <w:rsid w:val="009408CC"/>
    <w:rsid w:val="00940BAC"/>
    <w:rsid w:val="00941883"/>
    <w:rsid w:val="00943BD5"/>
    <w:rsid w:val="009456B8"/>
    <w:rsid w:val="0094572A"/>
    <w:rsid w:val="00946548"/>
    <w:rsid w:val="00946B99"/>
    <w:rsid w:val="009475F3"/>
    <w:rsid w:val="009502F6"/>
    <w:rsid w:val="009507DB"/>
    <w:rsid w:val="0095092C"/>
    <w:rsid w:val="009519E0"/>
    <w:rsid w:val="00951C69"/>
    <w:rsid w:val="009522F8"/>
    <w:rsid w:val="009530A0"/>
    <w:rsid w:val="00954337"/>
    <w:rsid w:val="009561F5"/>
    <w:rsid w:val="009563CE"/>
    <w:rsid w:val="00963365"/>
    <w:rsid w:val="00963492"/>
    <w:rsid w:val="00963B2F"/>
    <w:rsid w:val="00964D9D"/>
    <w:rsid w:val="009657E1"/>
    <w:rsid w:val="00966881"/>
    <w:rsid w:val="00970BAC"/>
    <w:rsid w:val="009710C2"/>
    <w:rsid w:val="00971CD9"/>
    <w:rsid w:val="009724CF"/>
    <w:rsid w:val="00974321"/>
    <w:rsid w:val="00974E2E"/>
    <w:rsid w:val="009750DF"/>
    <w:rsid w:val="00975EB3"/>
    <w:rsid w:val="00976E26"/>
    <w:rsid w:val="0097702E"/>
    <w:rsid w:val="00977DA5"/>
    <w:rsid w:val="00981024"/>
    <w:rsid w:val="0098210F"/>
    <w:rsid w:val="009822BF"/>
    <w:rsid w:val="00983589"/>
    <w:rsid w:val="00984132"/>
    <w:rsid w:val="00985167"/>
    <w:rsid w:val="00986D3E"/>
    <w:rsid w:val="009876C6"/>
    <w:rsid w:val="00991878"/>
    <w:rsid w:val="00992936"/>
    <w:rsid w:val="009946F7"/>
    <w:rsid w:val="0099517D"/>
    <w:rsid w:val="009956A1"/>
    <w:rsid w:val="009956A2"/>
    <w:rsid w:val="00995D89"/>
    <w:rsid w:val="009963B8"/>
    <w:rsid w:val="009966E0"/>
    <w:rsid w:val="0099749B"/>
    <w:rsid w:val="009A0095"/>
    <w:rsid w:val="009A0462"/>
    <w:rsid w:val="009A0475"/>
    <w:rsid w:val="009A1453"/>
    <w:rsid w:val="009A163F"/>
    <w:rsid w:val="009A2263"/>
    <w:rsid w:val="009A299A"/>
    <w:rsid w:val="009A29B4"/>
    <w:rsid w:val="009A3D64"/>
    <w:rsid w:val="009A3E83"/>
    <w:rsid w:val="009A4367"/>
    <w:rsid w:val="009A4D91"/>
    <w:rsid w:val="009B1861"/>
    <w:rsid w:val="009B1B08"/>
    <w:rsid w:val="009B2274"/>
    <w:rsid w:val="009B3AA3"/>
    <w:rsid w:val="009B3D51"/>
    <w:rsid w:val="009B5D91"/>
    <w:rsid w:val="009B785A"/>
    <w:rsid w:val="009B7D19"/>
    <w:rsid w:val="009C0084"/>
    <w:rsid w:val="009C00A7"/>
    <w:rsid w:val="009C0909"/>
    <w:rsid w:val="009C1E18"/>
    <w:rsid w:val="009C2237"/>
    <w:rsid w:val="009C381D"/>
    <w:rsid w:val="009C390A"/>
    <w:rsid w:val="009C44EC"/>
    <w:rsid w:val="009C469A"/>
    <w:rsid w:val="009C6170"/>
    <w:rsid w:val="009C7FD5"/>
    <w:rsid w:val="009D12ED"/>
    <w:rsid w:val="009D1BEA"/>
    <w:rsid w:val="009D214C"/>
    <w:rsid w:val="009D2252"/>
    <w:rsid w:val="009D36A2"/>
    <w:rsid w:val="009D39E4"/>
    <w:rsid w:val="009D6E1C"/>
    <w:rsid w:val="009E0657"/>
    <w:rsid w:val="009E0748"/>
    <w:rsid w:val="009E08D0"/>
    <w:rsid w:val="009E116D"/>
    <w:rsid w:val="009E12C6"/>
    <w:rsid w:val="009E3E98"/>
    <w:rsid w:val="009E3FF2"/>
    <w:rsid w:val="009E4CF4"/>
    <w:rsid w:val="009E5667"/>
    <w:rsid w:val="009E57B2"/>
    <w:rsid w:val="009E640A"/>
    <w:rsid w:val="009F0129"/>
    <w:rsid w:val="009F0E74"/>
    <w:rsid w:val="009F15DD"/>
    <w:rsid w:val="009F20D0"/>
    <w:rsid w:val="009F6001"/>
    <w:rsid w:val="009F67EB"/>
    <w:rsid w:val="009F7241"/>
    <w:rsid w:val="009F77CD"/>
    <w:rsid w:val="00A00501"/>
    <w:rsid w:val="00A0065D"/>
    <w:rsid w:val="00A02A7E"/>
    <w:rsid w:val="00A02F3A"/>
    <w:rsid w:val="00A0413E"/>
    <w:rsid w:val="00A04881"/>
    <w:rsid w:val="00A11C32"/>
    <w:rsid w:val="00A11DCA"/>
    <w:rsid w:val="00A125B7"/>
    <w:rsid w:val="00A137DE"/>
    <w:rsid w:val="00A138D6"/>
    <w:rsid w:val="00A1413E"/>
    <w:rsid w:val="00A14E79"/>
    <w:rsid w:val="00A160E7"/>
    <w:rsid w:val="00A170C4"/>
    <w:rsid w:val="00A1755F"/>
    <w:rsid w:val="00A201AA"/>
    <w:rsid w:val="00A20959"/>
    <w:rsid w:val="00A20D79"/>
    <w:rsid w:val="00A2115D"/>
    <w:rsid w:val="00A23935"/>
    <w:rsid w:val="00A24A7A"/>
    <w:rsid w:val="00A3026A"/>
    <w:rsid w:val="00A30FD7"/>
    <w:rsid w:val="00A31EBE"/>
    <w:rsid w:val="00A32A92"/>
    <w:rsid w:val="00A34156"/>
    <w:rsid w:val="00A3539A"/>
    <w:rsid w:val="00A35E10"/>
    <w:rsid w:val="00A35ECA"/>
    <w:rsid w:val="00A40454"/>
    <w:rsid w:val="00A40545"/>
    <w:rsid w:val="00A411B9"/>
    <w:rsid w:val="00A41F36"/>
    <w:rsid w:val="00A43BC4"/>
    <w:rsid w:val="00A43D9B"/>
    <w:rsid w:val="00A45548"/>
    <w:rsid w:val="00A4569D"/>
    <w:rsid w:val="00A47EAF"/>
    <w:rsid w:val="00A52FEA"/>
    <w:rsid w:val="00A53055"/>
    <w:rsid w:val="00A535F0"/>
    <w:rsid w:val="00A5368B"/>
    <w:rsid w:val="00A53FC7"/>
    <w:rsid w:val="00A55856"/>
    <w:rsid w:val="00A562B7"/>
    <w:rsid w:val="00A56DEE"/>
    <w:rsid w:val="00A57AC1"/>
    <w:rsid w:val="00A60D22"/>
    <w:rsid w:val="00A6248C"/>
    <w:rsid w:val="00A62C62"/>
    <w:rsid w:val="00A630EE"/>
    <w:rsid w:val="00A64692"/>
    <w:rsid w:val="00A70926"/>
    <w:rsid w:val="00A709C5"/>
    <w:rsid w:val="00A70D8D"/>
    <w:rsid w:val="00A713AA"/>
    <w:rsid w:val="00A7359E"/>
    <w:rsid w:val="00A7401A"/>
    <w:rsid w:val="00A7481D"/>
    <w:rsid w:val="00A751B1"/>
    <w:rsid w:val="00A76873"/>
    <w:rsid w:val="00A807A6"/>
    <w:rsid w:val="00A80931"/>
    <w:rsid w:val="00A80D54"/>
    <w:rsid w:val="00A81CF0"/>
    <w:rsid w:val="00A820B9"/>
    <w:rsid w:val="00A83976"/>
    <w:rsid w:val="00A8441C"/>
    <w:rsid w:val="00A85032"/>
    <w:rsid w:val="00A85198"/>
    <w:rsid w:val="00A85834"/>
    <w:rsid w:val="00A8584F"/>
    <w:rsid w:val="00A85AD8"/>
    <w:rsid w:val="00A85E8C"/>
    <w:rsid w:val="00A866ED"/>
    <w:rsid w:val="00A86D11"/>
    <w:rsid w:val="00A875DD"/>
    <w:rsid w:val="00A87659"/>
    <w:rsid w:val="00A879D6"/>
    <w:rsid w:val="00A87EE7"/>
    <w:rsid w:val="00A90B10"/>
    <w:rsid w:val="00A90E29"/>
    <w:rsid w:val="00A95E6C"/>
    <w:rsid w:val="00A965C7"/>
    <w:rsid w:val="00A9691B"/>
    <w:rsid w:val="00AA0119"/>
    <w:rsid w:val="00AA10A6"/>
    <w:rsid w:val="00AA1B99"/>
    <w:rsid w:val="00AA1EAB"/>
    <w:rsid w:val="00AA4C06"/>
    <w:rsid w:val="00AA7634"/>
    <w:rsid w:val="00AB1FD3"/>
    <w:rsid w:val="00AB2573"/>
    <w:rsid w:val="00AB2DDA"/>
    <w:rsid w:val="00AB3A15"/>
    <w:rsid w:val="00AB44CC"/>
    <w:rsid w:val="00AB6237"/>
    <w:rsid w:val="00AB6B70"/>
    <w:rsid w:val="00AB76A2"/>
    <w:rsid w:val="00AC10BA"/>
    <w:rsid w:val="00AC1A23"/>
    <w:rsid w:val="00AC2E12"/>
    <w:rsid w:val="00AC364C"/>
    <w:rsid w:val="00AC51B8"/>
    <w:rsid w:val="00AC53CE"/>
    <w:rsid w:val="00AC6E76"/>
    <w:rsid w:val="00AD060C"/>
    <w:rsid w:val="00AD0F62"/>
    <w:rsid w:val="00AD11A5"/>
    <w:rsid w:val="00AD1FE8"/>
    <w:rsid w:val="00AD214A"/>
    <w:rsid w:val="00AD3210"/>
    <w:rsid w:val="00AD4AA1"/>
    <w:rsid w:val="00AD5198"/>
    <w:rsid w:val="00AD5BD8"/>
    <w:rsid w:val="00AD67E5"/>
    <w:rsid w:val="00AD738B"/>
    <w:rsid w:val="00AE1668"/>
    <w:rsid w:val="00AE1D95"/>
    <w:rsid w:val="00AE1DAA"/>
    <w:rsid w:val="00AE281C"/>
    <w:rsid w:val="00AE4933"/>
    <w:rsid w:val="00AE6ED5"/>
    <w:rsid w:val="00AE71CA"/>
    <w:rsid w:val="00AF24E6"/>
    <w:rsid w:val="00AF3D5A"/>
    <w:rsid w:val="00AF3E7B"/>
    <w:rsid w:val="00AF3F1A"/>
    <w:rsid w:val="00B00E65"/>
    <w:rsid w:val="00B01703"/>
    <w:rsid w:val="00B04096"/>
    <w:rsid w:val="00B05FF9"/>
    <w:rsid w:val="00B067D0"/>
    <w:rsid w:val="00B06FB6"/>
    <w:rsid w:val="00B07222"/>
    <w:rsid w:val="00B07331"/>
    <w:rsid w:val="00B073F8"/>
    <w:rsid w:val="00B11308"/>
    <w:rsid w:val="00B11935"/>
    <w:rsid w:val="00B11BE4"/>
    <w:rsid w:val="00B11D3C"/>
    <w:rsid w:val="00B11DA7"/>
    <w:rsid w:val="00B11F11"/>
    <w:rsid w:val="00B12859"/>
    <w:rsid w:val="00B12C8C"/>
    <w:rsid w:val="00B13B00"/>
    <w:rsid w:val="00B14123"/>
    <w:rsid w:val="00B14530"/>
    <w:rsid w:val="00B14C82"/>
    <w:rsid w:val="00B159E8"/>
    <w:rsid w:val="00B203E0"/>
    <w:rsid w:val="00B2166D"/>
    <w:rsid w:val="00B21904"/>
    <w:rsid w:val="00B23851"/>
    <w:rsid w:val="00B268CC"/>
    <w:rsid w:val="00B2787B"/>
    <w:rsid w:val="00B3036C"/>
    <w:rsid w:val="00B320F8"/>
    <w:rsid w:val="00B32CEC"/>
    <w:rsid w:val="00B33840"/>
    <w:rsid w:val="00B342C2"/>
    <w:rsid w:val="00B351D8"/>
    <w:rsid w:val="00B353E2"/>
    <w:rsid w:val="00B35752"/>
    <w:rsid w:val="00B3602C"/>
    <w:rsid w:val="00B36A48"/>
    <w:rsid w:val="00B37745"/>
    <w:rsid w:val="00B377A6"/>
    <w:rsid w:val="00B37E92"/>
    <w:rsid w:val="00B40988"/>
    <w:rsid w:val="00B42486"/>
    <w:rsid w:val="00B44A02"/>
    <w:rsid w:val="00B44E99"/>
    <w:rsid w:val="00B46245"/>
    <w:rsid w:val="00B463C1"/>
    <w:rsid w:val="00B46756"/>
    <w:rsid w:val="00B5261F"/>
    <w:rsid w:val="00B53CBA"/>
    <w:rsid w:val="00B53D35"/>
    <w:rsid w:val="00B563E2"/>
    <w:rsid w:val="00B576DE"/>
    <w:rsid w:val="00B6000D"/>
    <w:rsid w:val="00B60111"/>
    <w:rsid w:val="00B60ED7"/>
    <w:rsid w:val="00B61107"/>
    <w:rsid w:val="00B62F1F"/>
    <w:rsid w:val="00B63115"/>
    <w:rsid w:val="00B63EF8"/>
    <w:rsid w:val="00B64489"/>
    <w:rsid w:val="00B65355"/>
    <w:rsid w:val="00B70454"/>
    <w:rsid w:val="00B72BB5"/>
    <w:rsid w:val="00B72C52"/>
    <w:rsid w:val="00B73000"/>
    <w:rsid w:val="00B73245"/>
    <w:rsid w:val="00B73788"/>
    <w:rsid w:val="00B77117"/>
    <w:rsid w:val="00B77439"/>
    <w:rsid w:val="00B77723"/>
    <w:rsid w:val="00B779DE"/>
    <w:rsid w:val="00B80124"/>
    <w:rsid w:val="00B80F16"/>
    <w:rsid w:val="00B82886"/>
    <w:rsid w:val="00B8365A"/>
    <w:rsid w:val="00B84B8E"/>
    <w:rsid w:val="00B84BDB"/>
    <w:rsid w:val="00B86FB7"/>
    <w:rsid w:val="00B8731B"/>
    <w:rsid w:val="00B87734"/>
    <w:rsid w:val="00B87EB6"/>
    <w:rsid w:val="00B90AFC"/>
    <w:rsid w:val="00B9105A"/>
    <w:rsid w:val="00B91F97"/>
    <w:rsid w:val="00B94399"/>
    <w:rsid w:val="00B94780"/>
    <w:rsid w:val="00B958D0"/>
    <w:rsid w:val="00B95B0D"/>
    <w:rsid w:val="00B95FFD"/>
    <w:rsid w:val="00B96593"/>
    <w:rsid w:val="00B96EFB"/>
    <w:rsid w:val="00BA378D"/>
    <w:rsid w:val="00BA40DD"/>
    <w:rsid w:val="00BA43DC"/>
    <w:rsid w:val="00BA5B9F"/>
    <w:rsid w:val="00BA6152"/>
    <w:rsid w:val="00BB36C0"/>
    <w:rsid w:val="00BB4AC9"/>
    <w:rsid w:val="00BB5E4A"/>
    <w:rsid w:val="00BB621D"/>
    <w:rsid w:val="00BB6ABA"/>
    <w:rsid w:val="00BB6AF6"/>
    <w:rsid w:val="00BB6FB5"/>
    <w:rsid w:val="00BC00CE"/>
    <w:rsid w:val="00BC3BD9"/>
    <w:rsid w:val="00BC3C99"/>
    <w:rsid w:val="00BC44B8"/>
    <w:rsid w:val="00BC4F3B"/>
    <w:rsid w:val="00BC737C"/>
    <w:rsid w:val="00BD016F"/>
    <w:rsid w:val="00BD0CDD"/>
    <w:rsid w:val="00BD1416"/>
    <w:rsid w:val="00BD1CC6"/>
    <w:rsid w:val="00BD20F6"/>
    <w:rsid w:val="00BD29C1"/>
    <w:rsid w:val="00BD3A62"/>
    <w:rsid w:val="00BD61F9"/>
    <w:rsid w:val="00BD6D6E"/>
    <w:rsid w:val="00BE05F1"/>
    <w:rsid w:val="00BE1010"/>
    <w:rsid w:val="00BE2AC8"/>
    <w:rsid w:val="00BE339F"/>
    <w:rsid w:val="00BE4867"/>
    <w:rsid w:val="00BE4B44"/>
    <w:rsid w:val="00BE5238"/>
    <w:rsid w:val="00BE5CB8"/>
    <w:rsid w:val="00BE66C6"/>
    <w:rsid w:val="00BF01DB"/>
    <w:rsid w:val="00BF0621"/>
    <w:rsid w:val="00BF09BE"/>
    <w:rsid w:val="00BF110B"/>
    <w:rsid w:val="00BF196D"/>
    <w:rsid w:val="00BF2042"/>
    <w:rsid w:val="00BF2270"/>
    <w:rsid w:val="00BF2A04"/>
    <w:rsid w:val="00BF2D32"/>
    <w:rsid w:val="00BF3739"/>
    <w:rsid w:val="00BF6553"/>
    <w:rsid w:val="00BF66EC"/>
    <w:rsid w:val="00BF6DBB"/>
    <w:rsid w:val="00C02A92"/>
    <w:rsid w:val="00C03381"/>
    <w:rsid w:val="00C03A24"/>
    <w:rsid w:val="00C04170"/>
    <w:rsid w:val="00C04FB1"/>
    <w:rsid w:val="00C0507C"/>
    <w:rsid w:val="00C0542F"/>
    <w:rsid w:val="00C05DAF"/>
    <w:rsid w:val="00C07D31"/>
    <w:rsid w:val="00C1079E"/>
    <w:rsid w:val="00C11956"/>
    <w:rsid w:val="00C13153"/>
    <w:rsid w:val="00C1419D"/>
    <w:rsid w:val="00C15758"/>
    <w:rsid w:val="00C24CD3"/>
    <w:rsid w:val="00C25FF2"/>
    <w:rsid w:val="00C26332"/>
    <w:rsid w:val="00C26FE8"/>
    <w:rsid w:val="00C27D55"/>
    <w:rsid w:val="00C27DC9"/>
    <w:rsid w:val="00C31144"/>
    <w:rsid w:val="00C3116E"/>
    <w:rsid w:val="00C314CE"/>
    <w:rsid w:val="00C3169D"/>
    <w:rsid w:val="00C31D43"/>
    <w:rsid w:val="00C33582"/>
    <w:rsid w:val="00C336D6"/>
    <w:rsid w:val="00C3381D"/>
    <w:rsid w:val="00C34096"/>
    <w:rsid w:val="00C3451F"/>
    <w:rsid w:val="00C34E1D"/>
    <w:rsid w:val="00C37E10"/>
    <w:rsid w:val="00C407D9"/>
    <w:rsid w:val="00C42808"/>
    <w:rsid w:val="00C43142"/>
    <w:rsid w:val="00C43158"/>
    <w:rsid w:val="00C44B13"/>
    <w:rsid w:val="00C44F3C"/>
    <w:rsid w:val="00C45A68"/>
    <w:rsid w:val="00C460F5"/>
    <w:rsid w:val="00C46BAA"/>
    <w:rsid w:val="00C5097C"/>
    <w:rsid w:val="00C513E2"/>
    <w:rsid w:val="00C515BC"/>
    <w:rsid w:val="00C51C27"/>
    <w:rsid w:val="00C56B31"/>
    <w:rsid w:val="00C57457"/>
    <w:rsid w:val="00C577C2"/>
    <w:rsid w:val="00C60CAB"/>
    <w:rsid w:val="00C61B2A"/>
    <w:rsid w:val="00C61FDD"/>
    <w:rsid w:val="00C63B70"/>
    <w:rsid w:val="00C63C95"/>
    <w:rsid w:val="00C64163"/>
    <w:rsid w:val="00C659F2"/>
    <w:rsid w:val="00C66133"/>
    <w:rsid w:val="00C67BD6"/>
    <w:rsid w:val="00C70278"/>
    <w:rsid w:val="00C732E3"/>
    <w:rsid w:val="00C740A6"/>
    <w:rsid w:val="00C81CEC"/>
    <w:rsid w:val="00C820E5"/>
    <w:rsid w:val="00C82A5E"/>
    <w:rsid w:val="00C84D9B"/>
    <w:rsid w:val="00C862A5"/>
    <w:rsid w:val="00C8695A"/>
    <w:rsid w:val="00C86BC4"/>
    <w:rsid w:val="00C87020"/>
    <w:rsid w:val="00C874F0"/>
    <w:rsid w:val="00C9059E"/>
    <w:rsid w:val="00C90F0C"/>
    <w:rsid w:val="00C919D3"/>
    <w:rsid w:val="00C9283E"/>
    <w:rsid w:val="00C940DE"/>
    <w:rsid w:val="00C950F1"/>
    <w:rsid w:val="00C953C7"/>
    <w:rsid w:val="00C95C67"/>
    <w:rsid w:val="00C962A9"/>
    <w:rsid w:val="00C97189"/>
    <w:rsid w:val="00CA017F"/>
    <w:rsid w:val="00CA5014"/>
    <w:rsid w:val="00CA54E7"/>
    <w:rsid w:val="00CA7BA5"/>
    <w:rsid w:val="00CA7CAF"/>
    <w:rsid w:val="00CB153E"/>
    <w:rsid w:val="00CB180F"/>
    <w:rsid w:val="00CB1E22"/>
    <w:rsid w:val="00CB2247"/>
    <w:rsid w:val="00CB22C8"/>
    <w:rsid w:val="00CB32FB"/>
    <w:rsid w:val="00CB4110"/>
    <w:rsid w:val="00CB7029"/>
    <w:rsid w:val="00CB712F"/>
    <w:rsid w:val="00CC0011"/>
    <w:rsid w:val="00CC05EC"/>
    <w:rsid w:val="00CC0C11"/>
    <w:rsid w:val="00CC206C"/>
    <w:rsid w:val="00CC231D"/>
    <w:rsid w:val="00CC3ECD"/>
    <w:rsid w:val="00CC3F0D"/>
    <w:rsid w:val="00CC4420"/>
    <w:rsid w:val="00CC4570"/>
    <w:rsid w:val="00CC48DA"/>
    <w:rsid w:val="00CC5614"/>
    <w:rsid w:val="00CC5AC2"/>
    <w:rsid w:val="00CC5F10"/>
    <w:rsid w:val="00CD31D3"/>
    <w:rsid w:val="00CD3D54"/>
    <w:rsid w:val="00CD5AE7"/>
    <w:rsid w:val="00CD610A"/>
    <w:rsid w:val="00CD6767"/>
    <w:rsid w:val="00CD6FB0"/>
    <w:rsid w:val="00CE0D04"/>
    <w:rsid w:val="00CE1438"/>
    <w:rsid w:val="00CE20DA"/>
    <w:rsid w:val="00CE512A"/>
    <w:rsid w:val="00CE515E"/>
    <w:rsid w:val="00CE53F3"/>
    <w:rsid w:val="00CF02AE"/>
    <w:rsid w:val="00CF0A15"/>
    <w:rsid w:val="00CF2EEA"/>
    <w:rsid w:val="00CF415E"/>
    <w:rsid w:val="00CF41C0"/>
    <w:rsid w:val="00CF56C3"/>
    <w:rsid w:val="00CF6709"/>
    <w:rsid w:val="00D0078E"/>
    <w:rsid w:val="00D00AED"/>
    <w:rsid w:val="00D0227E"/>
    <w:rsid w:val="00D024BC"/>
    <w:rsid w:val="00D025D5"/>
    <w:rsid w:val="00D04EDD"/>
    <w:rsid w:val="00D05DF9"/>
    <w:rsid w:val="00D068AD"/>
    <w:rsid w:val="00D10B3B"/>
    <w:rsid w:val="00D10EB2"/>
    <w:rsid w:val="00D11FE1"/>
    <w:rsid w:val="00D133F4"/>
    <w:rsid w:val="00D13588"/>
    <w:rsid w:val="00D13596"/>
    <w:rsid w:val="00D13EEF"/>
    <w:rsid w:val="00D149B8"/>
    <w:rsid w:val="00D168F2"/>
    <w:rsid w:val="00D22E42"/>
    <w:rsid w:val="00D245CB"/>
    <w:rsid w:val="00D250B3"/>
    <w:rsid w:val="00D25C5A"/>
    <w:rsid w:val="00D32147"/>
    <w:rsid w:val="00D32451"/>
    <w:rsid w:val="00D32A82"/>
    <w:rsid w:val="00D33444"/>
    <w:rsid w:val="00D3423B"/>
    <w:rsid w:val="00D34D49"/>
    <w:rsid w:val="00D35B6A"/>
    <w:rsid w:val="00D36259"/>
    <w:rsid w:val="00D366E5"/>
    <w:rsid w:val="00D36A6E"/>
    <w:rsid w:val="00D373A0"/>
    <w:rsid w:val="00D3772E"/>
    <w:rsid w:val="00D45457"/>
    <w:rsid w:val="00D46FBD"/>
    <w:rsid w:val="00D478E5"/>
    <w:rsid w:val="00D502B6"/>
    <w:rsid w:val="00D522CF"/>
    <w:rsid w:val="00D52689"/>
    <w:rsid w:val="00D54017"/>
    <w:rsid w:val="00D549A2"/>
    <w:rsid w:val="00D5728C"/>
    <w:rsid w:val="00D60785"/>
    <w:rsid w:val="00D60AA6"/>
    <w:rsid w:val="00D60AA9"/>
    <w:rsid w:val="00D60B16"/>
    <w:rsid w:val="00D624B2"/>
    <w:rsid w:val="00D62CEF"/>
    <w:rsid w:val="00D63535"/>
    <w:rsid w:val="00D63D7A"/>
    <w:rsid w:val="00D64C48"/>
    <w:rsid w:val="00D667E4"/>
    <w:rsid w:val="00D66A17"/>
    <w:rsid w:val="00D66C64"/>
    <w:rsid w:val="00D67BB0"/>
    <w:rsid w:val="00D70D16"/>
    <w:rsid w:val="00D743C6"/>
    <w:rsid w:val="00D748A7"/>
    <w:rsid w:val="00D74ABB"/>
    <w:rsid w:val="00D762A5"/>
    <w:rsid w:val="00D77CFC"/>
    <w:rsid w:val="00D80CA2"/>
    <w:rsid w:val="00D80E01"/>
    <w:rsid w:val="00D815AC"/>
    <w:rsid w:val="00D81DA4"/>
    <w:rsid w:val="00D82C56"/>
    <w:rsid w:val="00D864AD"/>
    <w:rsid w:val="00D866E2"/>
    <w:rsid w:val="00D87434"/>
    <w:rsid w:val="00D9010B"/>
    <w:rsid w:val="00D92444"/>
    <w:rsid w:val="00D9362D"/>
    <w:rsid w:val="00D940AA"/>
    <w:rsid w:val="00D94929"/>
    <w:rsid w:val="00D94D24"/>
    <w:rsid w:val="00D955FA"/>
    <w:rsid w:val="00D959B8"/>
    <w:rsid w:val="00D959E5"/>
    <w:rsid w:val="00D95EE3"/>
    <w:rsid w:val="00D9637E"/>
    <w:rsid w:val="00D96C58"/>
    <w:rsid w:val="00D97883"/>
    <w:rsid w:val="00DA0911"/>
    <w:rsid w:val="00DA1B87"/>
    <w:rsid w:val="00DA1BB3"/>
    <w:rsid w:val="00DA200A"/>
    <w:rsid w:val="00DA32AC"/>
    <w:rsid w:val="00DA3B17"/>
    <w:rsid w:val="00DA3C32"/>
    <w:rsid w:val="00DA40AA"/>
    <w:rsid w:val="00DA43EC"/>
    <w:rsid w:val="00DA4D57"/>
    <w:rsid w:val="00DA4DE4"/>
    <w:rsid w:val="00DA5B84"/>
    <w:rsid w:val="00DA5DF7"/>
    <w:rsid w:val="00DA5F77"/>
    <w:rsid w:val="00DB0018"/>
    <w:rsid w:val="00DB0089"/>
    <w:rsid w:val="00DB0154"/>
    <w:rsid w:val="00DB0B9C"/>
    <w:rsid w:val="00DB14FA"/>
    <w:rsid w:val="00DB2A54"/>
    <w:rsid w:val="00DB52DA"/>
    <w:rsid w:val="00DB7665"/>
    <w:rsid w:val="00DB7724"/>
    <w:rsid w:val="00DB7C9A"/>
    <w:rsid w:val="00DC0A59"/>
    <w:rsid w:val="00DC2DBE"/>
    <w:rsid w:val="00DC3330"/>
    <w:rsid w:val="00DC5690"/>
    <w:rsid w:val="00DC5D2A"/>
    <w:rsid w:val="00DC5E12"/>
    <w:rsid w:val="00DD08F3"/>
    <w:rsid w:val="00DD0D1C"/>
    <w:rsid w:val="00DD14F8"/>
    <w:rsid w:val="00DD30A4"/>
    <w:rsid w:val="00DD431F"/>
    <w:rsid w:val="00DD5A66"/>
    <w:rsid w:val="00DD7D27"/>
    <w:rsid w:val="00DE050F"/>
    <w:rsid w:val="00DE1B3C"/>
    <w:rsid w:val="00DE1FE7"/>
    <w:rsid w:val="00DE2D22"/>
    <w:rsid w:val="00DE6D6D"/>
    <w:rsid w:val="00DE7461"/>
    <w:rsid w:val="00DF1EEF"/>
    <w:rsid w:val="00DF2841"/>
    <w:rsid w:val="00DF2999"/>
    <w:rsid w:val="00DF2E14"/>
    <w:rsid w:val="00DF44EB"/>
    <w:rsid w:val="00DF680A"/>
    <w:rsid w:val="00E000CA"/>
    <w:rsid w:val="00E017A2"/>
    <w:rsid w:val="00E02470"/>
    <w:rsid w:val="00E05007"/>
    <w:rsid w:val="00E05121"/>
    <w:rsid w:val="00E0569B"/>
    <w:rsid w:val="00E05A55"/>
    <w:rsid w:val="00E1044D"/>
    <w:rsid w:val="00E1152F"/>
    <w:rsid w:val="00E14A34"/>
    <w:rsid w:val="00E15B7B"/>
    <w:rsid w:val="00E168B6"/>
    <w:rsid w:val="00E16C26"/>
    <w:rsid w:val="00E21401"/>
    <w:rsid w:val="00E21983"/>
    <w:rsid w:val="00E226A8"/>
    <w:rsid w:val="00E22B80"/>
    <w:rsid w:val="00E22D41"/>
    <w:rsid w:val="00E2422B"/>
    <w:rsid w:val="00E24298"/>
    <w:rsid w:val="00E24739"/>
    <w:rsid w:val="00E248B8"/>
    <w:rsid w:val="00E25349"/>
    <w:rsid w:val="00E269EA"/>
    <w:rsid w:val="00E2736C"/>
    <w:rsid w:val="00E27418"/>
    <w:rsid w:val="00E304FD"/>
    <w:rsid w:val="00E3165F"/>
    <w:rsid w:val="00E31A94"/>
    <w:rsid w:val="00E32915"/>
    <w:rsid w:val="00E33197"/>
    <w:rsid w:val="00E34F2D"/>
    <w:rsid w:val="00E353DE"/>
    <w:rsid w:val="00E358B2"/>
    <w:rsid w:val="00E36556"/>
    <w:rsid w:val="00E370C2"/>
    <w:rsid w:val="00E40DFA"/>
    <w:rsid w:val="00E41BC2"/>
    <w:rsid w:val="00E43682"/>
    <w:rsid w:val="00E44783"/>
    <w:rsid w:val="00E47478"/>
    <w:rsid w:val="00E5039D"/>
    <w:rsid w:val="00E50A37"/>
    <w:rsid w:val="00E50A57"/>
    <w:rsid w:val="00E52435"/>
    <w:rsid w:val="00E53B44"/>
    <w:rsid w:val="00E5410B"/>
    <w:rsid w:val="00E54549"/>
    <w:rsid w:val="00E56BC5"/>
    <w:rsid w:val="00E574EF"/>
    <w:rsid w:val="00E576EA"/>
    <w:rsid w:val="00E57FD9"/>
    <w:rsid w:val="00E604E1"/>
    <w:rsid w:val="00E60DFE"/>
    <w:rsid w:val="00E61251"/>
    <w:rsid w:val="00E61813"/>
    <w:rsid w:val="00E61D64"/>
    <w:rsid w:val="00E629AC"/>
    <w:rsid w:val="00E63795"/>
    <w:rsid w:val="00E641B7"/>
    <w:rsid w:val="00E6689B"/>
    <w:rsid w:val="00E67DDB"/>
    <w:rsid w:val="00E71319"/>
    <w:rsid w:val="00E72122"/>
    <w:rsid w:val="00E748A4"/>
    <w:rsid w:val="00E74B48"/>
    <w:rsid w:val="00E76268"/>
    <w:rsid w:val="00E77A0E"/>
    <w:rsid w:val="00E81536"/>
    <w:rsid w:val="00E81932"/>
    <w:rsid w:val="00E82212"/>
    <w:rsid w:val="00E82244"/>
    <w:rsid w:val="00E83057"/>
    <w:rsid w:val="00E84383"/>
    <w:rsid w:val="00E85479"/>
    <w:rsid w:val="00E85B1B"/>
    <w:rsid w:val="00E86EEC"/>
    <w:rsid w:val="00E9014C"/>
    <w:rsid w:val="00E90DBA"/>
    <w:rsid w:val="00E915EA"/>
    <w:rsid w:val="00E91A05"/>
    <w:rsid w:val="00E9262B"/>
    <w:rsid w:val="00E92FBE"/>
    <w:rsid w:val="00E94032"/>
    <w:rsid w:val="00E9466A"/>
    <w:rsid w:val="00E94796"/>
    <w:rsid w:val="00E9494B"/>
    <w:rsid w:val="00E94E23"/>
    <w:rsid w:val="00E95226"/>
    <w:rsid w:val="00E956B0"/>
    <w:rsid w:val="00E96880"/>
    <w:rsid w:val="00E96D0F"/>
    <w:rsid w:val="00E96ED4"/>
    <w:rsid w:val="00E96F11"/>
    <w:rsid w:val="00E97052"/>
    <w:rsid w:val="00E97689"/>
    <w:rsid w:val="00E97F47"/>
    <w:rsid w:val="00EA1B7F"/>
    <w:rsid w:val="00EA48A0"/>
    <w:rsid w:val="00EA6D0E"/>
    <w:rsid w:val="00EA785D"/>
    <w:rsid w:val="00EA7B01"/>
    <w:rsid w:val="00EB0ED3"/>
    <w:rsid w:val="00EB17F0"/>
    <w:rsid w:val="00EB1D82"/>
    <w:rsid w:val="00EB25AF"/>
    <w:rsid w:val="00EB269F"/>
    <w:rsid w:val="00EB2B13"/>
    <w:rsid w:val="00EB3EC3"/>
    <w:rsid w:val="00EB5AC8"/>
    <w:rsid w:val="00EB602C"/>
    <w:rsid w:val="00EC0CDE"/>
    <w:rsid w:val="00EC1557"/>
    <w:rsid w:val="00EC1AC6"/>
    <w:rsid w:val="00EC3087"/>
    <w:rsid w:val="00ED0F5E"/>
    <w:rsid w:val="00ED37CF"/>
    <w:rsid w:val="00ED3F21"/>
    <w:rsid w:val="00ED4E65"/>
    <w:rsid w:val="00ED4F08"/>
    <w:rsid w:val="00ED505E"/>
    <w:rsid w:val="00ED5F57"/>
    <w:rsid w:val="00ED72C6"/>
    <w:rsid w:val="00EE226C"/>
    <w:rsid w:val="00EE3A32"/>
    <w:rsid w:val="00EE3E66"/>
    <w:rsid w:val="00EE531E"/>
    <w:rsid w:val="00EE5324"/>
    <w:rsid w:val="00EE5630"/>
    <w:rsid w:val="00EE5DD0"/>
    <w:rsid w:val="00EE6932"/>
    <w:rsid w:val="00EE7DB7"/>
    <w:rsid w:val="00EF0DD4"/>
    <w:rsid w:val="00EF1EEF"/>
    <w:rsid w:val="00EF210F"/>
    <w:rsid w:val="00EF27D6"/>
    <w:rsid w:val="00EF2C36"/>
    <w:rsid w:val="00EF3AAA"/>
    <w:rsid w:val="00EF4571"/>
    <w:rsid w:val="00EF47C6"/>
    <w:rsid w:val="00EF4BD8"/>
    <w:rsid w:val="00EF677E"/>
    <w:rsid w:val="00EF6C2D"/>
    <w:rsid w:val="00EF745D"/>
    <w:rsid w:val="00F021C6"/>
    <w:rsid w:val="00F03D1B"/>
    <w:rsid w:val="00F04FF8"/>
    <w:rsid w:val="00F05E81"/>
    <w:rsid w:val="00F10147"/>
    <w:rsid w:val="00F1085C"/>
    <w:rsid w:val="00F13A91"/>
    <w:rsid w:val="00F14DDA"/>
    <w:rsid w:val="00F151A4"/>
    <w:rsid w:val="00F157E3"/>
    <w:rsid w:val="00F16F87"/>
    <w:rsid w:val="00F178C4"/>
    <w:rsid w:val="00F20C5A"/>
    <w:rsid w:val="00F222A7"/>
    <w:rsid w:val="00F22FAF"/>
    <w:rsid w:val="00F23685"/>
    <w:rsid w:val="00F2394B"/>
    <w:rsid w:val="00F2576A"/>
    <w:rsid w:val="00F25CCF"/>
    <w:rsid w:val="00F26413"/>
    <w:rsid w:val="00F2696B"/>
    <w:rsid w:val="00F26C59"/>
    <w:rsid w:val="00F3159F"/>
    <w:rsid w:val="00F31804"/>
    <w:rsid w:val="00F31F04"/>
    <w:rsid w:val="00F321DD"/>
    <w:rsid w:val="00F32814"/>
    <w:rsid w:val="00F34B41"/>
    <w:rsid w:val="00F36A2B"/>
    <w:rsid w:val="00F4027B"/>
    <w:rsid w:val="00F42130"/>
    <w:rsid w:val="00F42488"/>
    <w:rsid w:val="00F42B55"/>
    <w:rsid w:val="00F43029"/>
    <w:rsid w:val="00F44CF3"/>
    <w:rsid w:val="00F45EBC"/>
    <w:rsid w:val="00F46696"/>
    <w:rsid w:val="00F46BFC"/>
    <w:rsid w:val="00F472C5"/>
    <w:rsid w:val="00F47C6C"/>
    <w:rsid w:val="00F47FB6"/>
    <w:rsid w:val="00F50E7A"/>
    <w:rsid w:val="00F51DCD"/>
    <w:rsid w:val="00F5297D"/>
    <w:rsid w:val="00F53691"/>
    <w:rsid w:val="00F53A9A"/>
    <w:rsid w:val="00F53C51"/>
    <w:rsid w:val="00F5437B"/>
    <w:rsid w:val="00F552FF"/>
    <w:rsid w:val="00F56254"/>
    <w:rsid w:val="00F56679"/>
    <w:rsid w:val="00F60037"/>
    <w:rsid w:val="00F60DDF"/>
    <w:rsid w:val="00F627DE"/>
    <w:rsid w:val="00F62A68"/>
    <w:rsid w:val="00F65669"/>
    <w:rsid w:val="00F6579A"/>
    <w:rsid w:val="00F66963"/>
    <w:rsid w:val="00F7024E"/>
    <w:rsid w:val="00F70C9F"/>
    <w:rsid w:val="00F711DB"/>
    <w:rsid w:val="00F718A1"/>
    <w:rsid w:val="00F729DC"/>
    <w:rsid w:val="00F74024"/>
    <w:rsid w:val="00F7503B"/>
    <w:rsid w:val="00F751A9"/>
    <w:rsid w:val="00F75C0F"/>
    <w:rsid w:val="00F7789A"/>
    <w:rsid w:val="00F811C6"/>
    <w:rsid w:val="00F81849"/>
    <w:rsid w:val="00F81F57"/>
    <w:rsid w:val="00F82DEE"/>
    <w:rsid w:val="00F83B4A"/>
    <w:rsid w:val="00F84AD9"/>
    <w:rsid w:val="00F86BFA"/>
    <w:rsid w:val="00F876F7"/>
    <w:rsid w:val="00F90EA1"/>
    <w:rsid w:val="00F9101C"/>
    <w:rsid w:val="00F913BF"/>
    <w:rsid w:val="00F91DD0"/>
    <w:rsid w:val="00F9325E"/>
    <w:rsid w:val="00F97C12"/>
    <w:rsid w:val="00F97EB9"/>
    <w:rsid w:val="00FA1147"/>
    <w:rsid w:val="00FA1834"/>
    <w:rsid w:val="00FA183F"/>
    <w:rsid w:val="00FA1EAD"/>
    <w:rsid w:val="00FA22CC"/>
    <w:rsid w:val="00FA31FD"/>
    <w:rsid w:val="00FA425D"/>
    <w:rsid w:val="00FA4A08"/>
    <w:rsid w:val="00FA5701"/>
    <w:rsid w:val="00FB0B4A"/>
    <w:rsid w:val="00FB15D7"/>
    <w:rsid w:val="00FB2BD9"/>
    <w:rsid w:val="00FB3A52"/>
    <w:rsid w:val="00FB405E"/>
    <w:rsid w:val="00FB5570"/>
    <w:rsid w:val="00FB6B0C"/>
    <w:rsid w:val="00FB7FED"/>
    <w:rsid w:val="00FC049E"/>
    <w:rsid w:val="00FC29C3"/>
    <w:rsid w:val="00FC2A00"/>
    <w:rsid w:val="00FC3EBA"/>
    <w:rsid w:val="00FC40B6"/>
    <w:rsid w:val="00FD0DC3"/>
    <w:rsid w:val="00FD1521"/>
    <w:rsid w:val="00FD36E9"/>
    <w:rsid w:val="00FD464A"/>
    <w:rsid w:val="00FE1A96"/>
    <w:rsid w:val="00FE22E4"/>
    <w:rsid w:val="00FE3587"/>
    <w:rsid w:val="00FE3666"/>
    <w:rsid w:val="00FE37D4"/>
    <w:rsid w:val="00FE4C94"/>
    <w:rsid w:val="00FE6541"/>
    <w:rsid w:val="00FE77CC"/>
    <w:rsid w:val="00FE7A8D"/>
    <w:rsid w:val="00FE7E49"/>
    <w:rsid w:val="00FF01CD"/>
    <w:rsid w:val="00FF4777"/>
    <w:rsid w:val="00FF50E8"/>
    <w:rsid w:val="00FF5456"/>
    <w:rsid w:val="00FF70DF"/>
    <w:rsid w:val="00FF7890"/>
    <w:rsid w:val="00FF7AD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642691A"/>
  <w15:chartTrackingRefBased/>
  <w15:docId w15:val="{5E755C3B-8C95-4AA5-A95F-CB06D3B77B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A28D5"/>
    <w:rPr>
      <w:rFonts w:ascii="Poppins" w:hAnsi="Poppins" w:cs="Poppins"/>
      <w:sz w:val="20"/>
      <w:szCs w:val="20"/>
    </w:rPr>
  </w:style>
  <w:style w:type="paragraph" w:styleId="Heading1">
    <w:name w:val="heading 1"/>
    <w:basedOn w:val="Normal"/>
    <w:next w:val="Normal"/>
    <w:link w:val="Heading1Char"/>
    <w:uiPriority w:val="9"/>
    <w:qFormat/>
    <w:rsid w:val="00186898"/>
    <w:pPr>
      <w:keepNext/>
      <w:keepLines/>
      <w:spacing w:before="240" w:after="240"/>
      <w:outlineLvl w:val="0"/>
    </w:pPr>
    <w:rPr>
      <w:rFonts w:eastAsiaTheme="majorEastAsia"/>
      <w:b/>
      <w:bCs/>
      <w:sz w:val="22"/>
    </w:rPr>
  </w:style>
  <w:style w:type="paragraph" w:styleId="Heading2">
    <w:name w:val="heading 2"/>
    <w:basedOn w:val="Normal"/>
    <w:link w:val="Heading2Char"/>
    <w:uiPriority w:val="9"/>
    <w:qFormat/>
    <w:rsid w:val="00460471"/>
    <w:pPr>
      <w:spacing w:before="100" w:beforeAutospacing="1" w:after="100" w:afterAutospacing="1" w:line="240" w:lineRule="auto"/>
      <w:outlineLvl w:val="1"/>
    </w:pPr>
    <w:rPr>
      <w:rFonts w:eastAsia="Times New Roman"/>
      <w:b/>
      <w:bCs/>
      <w:lang w:eastAsia="en-GB"/>
    </w:rPr>
  </w:style>
  <w:style w:type="paragraph" w:styleId="Heading3">
    <w:name w:val="heading 3"/>
    <w:basedOn w:val="Normal"/>
    <w:next w:val="Normal"/>
    <w:link w:val="Heading3Char"/>
    <w:uiPriority w:val="9"/>
    <w:unhideWhenUsed/>
    <w:qFormat/>
    <w:rsid w:val="00E27418"/>
    <w:pPr>
      <w:keepNext/>
      <w:keepLines/>
      <w:spacing w:before="40" w:after="240"/>
      <w:outlineLvl w:val="2"/>
    </w:pPr>
    <w:rPr>
      <w:rFonts w:asciiTheme="majorHAnsi" w:eastAsiaTheme="majorEastAsia" w:hAnsiTheme="majorHAnsi" w:cstheme="majorHAnsi"/>
      <w:color w:val="1F3763" w:themeColor="accent1" w:themeShade="7F"/>
      <w:sz w:val="24"/>
      <w:szCs w:val="24"/>
    </w:rPr>
  </w:style>
  <w:style w:type="paragraph" w:styleId="Heading4">
    <w:name w:val="heading 4"/>
    <w:basedOn w:val="Normal"/>
    <w:next w:val="Normal"/>
    <w:link w:val="Heading4Char"/>
    <w:uiPriority w:val="9"/>
    <w:unhideWhenUsed/>
    <w:qFormat/>
    <w:rsid w:val="00336352"/>
    <w:pPr>
      <w:keepNext/>
      <w:keepLines/>
      <w:spacing w:before="40" w:after="240"/>
      <w:outlineLvl w:val="3"/>
    </w:pPr>
    <w:rPr>
      <w:rFonts w:asciiTheme="majorHAnsi" w:eastAsia="Times New Roman" w:hAnsiTheme="majorHAnsi" w:cstheme="majorBidi"/>
      <w:i/>
      <w:iCs/>
      <w:color w:val="2F5496" w:themeColor="accent1" w:themeShade="BF"/>
      <w:sz w:val="24"/>
      <w:szCs w:val="24"/>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AD5BD8"/>
    <w:pPr>
      <w:ind w:left="720"/>
      <w:contextualSpacing/>
    </w:pPr>
  </w:style>
  <w:style w:type="table" w:styleId="TableGrid">
    <w:name w:val="Table Grid"/>
    <w:basedOn w:val="TableNormal"/>
    <w:uiPriority w:val="59"/>
    <w:rsid w:val="006D03F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FF7AD1"/>
    <w:pPr>
      <w:spacing w:after="0" w:line="240" w:lineRule="auto"/>
    </w:pPr>
  </w:style>
  <w:style w:type="character" w:customStyle="1" w:styleId="FootnoteTextChar">
    <w:name w:val="Footnote Text Char"/>
    <w:basedOn w:val="DefaultParagraphFont"/>
    <w:link w:val="FootnoteText"/>
    <w:uiPriority w:val="99"/>
    <w:rsid w:val="00FF7AD1"/>
    <w:rPr>
      <w:sz w:val="20"/>
      <w:szCs w:val="20"/>
    </w:rPr>
  </w:style>
  <w:style w:type="character" w:styleId="FootnoteReference">
    <w:name w:val="footnote reference"/>
    <w:basedOn w:val="DefaultParagraphFont"/>
    <w:uiPriority w:val="99"/>
    <w:semiHidden/>
    <w:unhideWhenUsed/>
    <w:rsid w:val="00FF7AD1"/>
    <w:rPr>
      <w:vertAlign w:val="superscript"/>
    </w:rPr>
  </w:style>
  <w:style w:type="paragraph" w:styleId="Header">
    <w:name w:val="header"/>
    <w:basedOn w:val="Normal"/>
    <w:link w:val="HeaderChar"/>
    <w:uiPriority w:val="99"/>
    <w:unhideWhenUsed/>
    <w:rsid w:val="00631075"/>
    <w:pPr>
      <w:tabs>
        <w:tab w:val="center" w:pos="4513"/>
        <w:tab w:val="right" w:pos="9026"/>
      </w:tabs>
      <w:spacing w:after="0" w:line="240" w:lineRule="auto"/>
    </w:pPr>
  </w:style>
  <w:style w:type="character" w:customStyle="1" w:styleId="HeaderChar">
    <w:name w:val="Header Char"/>
    <w:basedOn w:val="DefaultParagraphFont"/>
    <w:link w:val="Header"/>
    <w:uiPriority w:val="99"/>
    <w:rsid w:val="00631075"/>
  </w:style>
  <w:style w:type="paragraph" w:styleId="Footer">
    <w:name w:val="footer"/>
    <w:basedOn w:val="Normal"/>
    <w:link w:val="FooterChar"/>
    <w:uiPriority w:val="99"/>
    <w:unhideWhenUsed/>
    <w:rsid w:val="00631075"/>
    <w:pPr>
      <w:tabs>
        <w:tab w:val="center" w:pos="4513"/>
        <w:tab w:val="right" w:pos="9026"/>
      </w:tabs>
      <w:spacing w:after="0" w:line="240" w:lineRule="auto"/>
    </w:pPr>
  </w:style>
  <w:style w:type="character" w:customStyle="1" w:styleId="FooterChar">
    <w:name w:val="Footer Char"/>
    <w:basedOn w:val="DefaultParagraphFont"/>
    <w:link w:val="Footer"/>
    <w:uiPriority w:val="99"/>
    <w:rsid w:val="00631075"/>
  </w:style>
  <w:style w:type="character" w:customStyle="1" w:styleId="Heading2Char">
    <w:name w:val="Heading 2 Char"/>
    <w:basedOn w:val="DefaultParagraphFont"/>
    <w:link w:val="Heading2"/>
    <w:uiPriority w:val="9"/>
    <w:rsid w:val="00460471"/>
    <w:rPr>
      <w:rFonts w:ascii="Poppins" w:eastAsia="Times New Roman" w:hAnsi="Poppins" w:cs="Poppins"/>
      <w:b/>
      <w:bCs/>
      <w:sz w:val="20"/>
      <w:szCs w:val="20"/>
      <w:lang w:eastAsia="en-GB"/>
    </w:rPr>
  </w:style>
  <w:style w:type="paragraph" w:styleId="NormalWeb">
    <w:name w:val="Normal (Web)"/>
    <w:basedOn w:val="Normal"/>
    <w:uiPriority w:val="99"/>
    <w:semiHidden/>
    <w:unhideWhenUsed/>
    <w:rsid w:val="00E96D0F"/>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Emphasis">
    <w:name w:val="Emphasis"/>
    <w:basedOn w:val="DefaultParagraphFont"/>
    <w:uiPriority w:val="20"/>
    <w:qFormat/>
    <w:rsid w:val="00E96D0F"/>
    <w:rPr>
      <w:i/>
      <w:iCs/>
    </w:rPr>
  </w:style>
  <w:style w:type="character" w:styleId="Hyperlink">
    <w:name w:val="Hyperlink"/>
    <w:basedOn w:val="DefaultParagraphFont"/>
    <w:uiPriority w:val="99"/>
    <w:unhideWhenUsed/>
    <w:rsid w:val="00E96D0F"/>
    <w:rPr>
      <w:color w:val="0000FF"/>
      <w:u w:val="single"/>
    </w:rPr>
  </w:style>
  <w:style w:type="paragraph" w:customStyle="1" w:styleId="Default">
    <w:name w:val="Default"/>
    <w:rsid w:val="00C82A5E"/>
    <w:pPr>
      <w:autoSpaceDE w:val="0"/>
      <w:autoSpaceDN w:val="0"/>
      <w:adjustRightInd w:val="0"/>
      <w:spacing w:after="0" w:line="240" w:lineRule="auto"/>
    </w:pPr>
    <w:rPr>
      <w:rFonts w:ascii="Arial" w:hAnsi="Arial" w:cs="Arial"/>
      <w:color w:val="000000"/>
      <w:sz w:val="24"/>
      <w:szCs w:val="24"/>
    </w:rPr>
  </w:style>
  <w:style w:type="paragraph" w:styleId="Revision">
    <w:name w:val="Revision"/>
    <w:hidden/>
    <w:uiPriority w:val="99"/>
    <w:semiHidden/>
    <w:rsid w:val="009C381D"/>
    <w:pPr>
      <w:spacing w:after="0" w:line="240" w:lineRule="auto"/>
    </w:pPr>
  </w:style>
  <w:style w:type="paragraph" w:styleId="BalloonText">
    <w:name w:val="Balloon Text"/>
    <w:basedOn w:val="Normal"/>
    <w:link w:val="BalloonTextChar"/>
    <w:uiPriority w:val="99"/>
    <w:semiHidden/>
    <w:unhideWhenUsed/>
    <w:rsid w:val="0081677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16775"/>
    <w:rPr>
      <w:rFonts w:ascii="Segoe UI" w:hAnsi="Segoe UI" w:cs="Segoe UI"/>
      <w:sz w:val="18"/>
      <w:szCs w:val="18"/>
    </w:rPr>
  </w:style>
  <w:style w:type="character" w:customStyle="1" w:styleId="UnresolvedMention1">
    <w:name w:val="Unresolved Mention1"/>
    <w:basedOn w:val="DefaultParagraphFont"/>
    <w:uiPriority w:val="99"/>
    <w:semiHidden/>
    <w:unhideWhenUsed/>
    <w:rsid w:val="00FD36E9"/>
    <w:rPr>
      <w:color w:val="605E5C"/>
      <w:shd w:val="clear" w:color="auto" w:fill="E1DFDD"/>
    </w:rPr>
  </w:style>
  <w:style w:type="character" w:styleId="CommentReference">
    <w:name w:val="annotation reference"/>
    <w:basedOn w:val="DefaultParagraphFont"/>
    <w:uiPriority w:val="99"/>
    <w:semiHidden/>
    <w:unhideWhenUsed/>
    <w:rsid w:val="00F91DD0"/>
    <w:rPr>
      <w:sz w:val="16"/>
      <w:szCs w:val="16"/>
    </w:rPr>
  </w:style>
  <w:style w:type="paragraph" w:styleId="CommentText">
    <w:name w:val="annotation text"/>
    <w:basedOn w:val="Normal"/>
    <w:link w:val="CommentTextChar"/>
    <w:uiPriority w:val="99"/>
    <w:unhideWhenUsed/>
    <w:rsid w:val="00F91DD0"/>
    <w:pPr>
      <w:spacing w:line="240" w:lineRule="auto"/>
    </w:pPr>
  </w:style>
  <w:style w:type="character" w:customStyle="1" w:styleId="CommentTextChar">
    <w:name w:val="Comment Text Char"/>
    <w:basedOn w:val="DefaultParagraphFont"/>
    <w:link w:val="CommentText"/>
    <w:uiPriority w:val="99"/>
    <w:rsid w:val="00F91DD0"/>
    <w:rPr>
      <w:sz w:val="20"/>
      <w:szCs w:val="20"/>
    </w:rPr>
  </w:style>
  <w:style w:type="paragraph" w:styleId="CommentSubject">
    <w:name w:val="annotation subject"/>
    <w:basedOn w:val="CommentText"/>
    <w:next w:val="CommentText"/>
    <w:link w:val="CommentSubjectChar"/>
    <w:uiPriority w:val="99"/>
    <w:semiHidden/>
    <w:unhideWhenUsed/>
    <w:rsid w:val="00F91DD0"/>
    <w:rPr>
      <w:b/>
      <w:bCs/>
    </w:rPr>
  </w:style>
  <w:style w:type="character" w:customStyle="1" w:styleId="CommentSubjectChar">
    <w:name w:val="Comment Subject Char"/>
    <w:basedOn w:val="CommentTextChar"/>
    <w:link w:val="CommentSubject"/>
    <w:uiPriority w:val="99"/>
    <w:semiHidden/>
    <w:rsid w:val="00F91DD0"/>
    <w:rPr>
      <w:b/>
      <w:bCs/>
      <w:sz w:val="20"/>
      <w:szCs w:val="20"/>
    </w:rPr>
  </w:style>
  <w:style w:type="paragraph" w:customStyle="1" w:styleId="pf0">
    <w:name w:val="pf0"/>
    <w:basedOn w:val="Normal"/>
    <w:rsid w:val="000407CE"/>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cf01">
    <w:name w:val="cf01"/>
    <w:basedOn w:val="DefaultParagraphFont"/>
    <w:rsid w:val="000407CE"/>
    <w:rPr>
      <w:rFonts w:ascii="Segoe UI" w:hAnsi="Segoe UI" w:cs="Segoe UI" w:hint="default"/>
      <w:sz w:val="18"/>
      <w:szCs w:val="18"/>
    </w:rPr>
  </w:style>
  <w:style w:type="character" w:customStyle="1" w:styleId="Heading1Char">
    <w:name w:val="Heading 1 Char"/>
    <w:basedOn w:val="DefaultParagraphFont"/>
    <w:link w:val="Heading1"/>
    <w:uiPriority w:val="9"/>
    <w:rsid w:val="00186898"/>
    <w:rPr>
      <w:rFonts w:ascii="Poppins" w:eastAsiaTheme="majorEastAsia" w:hAnsi="Poppins" w:cs="Poppins"/>
      <w:b/>
      <w:bCs/>
      <w:szCs w:val="20"/>
    </w:rPr>
  </w:style>
  <w:style w:type="paragraph" w:styleId="TOCHeading">
    <w:name w:val="TOC Heading"/>
    <w:basedOn w:val="Heading1"/>
    <w:next w:val="Normal"/>
    <w:uiPriority w:val="39"/>
    <w:unhideWhenUsed/>
    <w:qFormat/>
    <w:rsid w:val="00BD0CDD"/>
    <w:pPr>
      <w:outlineLvl w:val="9"/>
    </w:pPr>
    <w:rPr>
      <w:lang w:val="en-US"/>
    </w:rPr>
  </w:style>
  <w:style w:type="paragraph" w:styleId="TOC1">
    <w:name w:val="toc 1"/>
    <w:basedOn w:val="Normal"/>
    <w:next w:val="Normal"/>
    <w:autoRedefine/>
    <w:uiPriority w:val="39"/>
    <w:unhideWhenUsed/>
    <w:rsid w:val="00BD0CDD"/>
    <w:pPr>
      <w:spacing w:after="100"/>
    </w:pPr>
  </w:style>
  <w:style w:type="paragraph" w:styleId="TOC2">
    <w:name w:val="toc 2"/>
    <w:basedOn w:val="Normal"/>
    <w:next w:val="Normal"/>
    <w:autoRedefine/>
    <w:uiPriority w:val="39"/>
    <w:unhideWhenUsed/>
    <w:rsid w:val="00BD0CDD"/>
    <w:pPr>
      <w:spacing w:after="100"/>
      <w:ind w:left="220"/>
    </w:pPr>
  </w:style>
  <w:style w:type="character" w:customStyle="1" w:styleId="normaltextrun">
    <w:name w:val="normaltextrun"/>
    <w:basedOn w:val="DefaultParagraphFont"/>
    <w:rsid w:val="00D62CEF"/>
  </w:style>
  <w:style w:type="character" w:customStyle="1" w:styleId="eop">
    <w:name w:val="eop"/>
    <w:basedOn w:val="DefaultParagraphFont"/>
    <w:rsid w:val="00D62CEF"/>
  </w:style>
  <w:style w:type="paragraph" w:customStyle="1" w:styleId="paragraph">
    <w:name w:val="paragraph"/>
    <w:basedOn w:val="Normal"/>
    <w:rsid w:val="007E02B6"/>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FollowedHyperlink">
    <w:name w:val="FollowedHyperlink"/>
    <w:basedOn w:val="DefaultParagraphFont"/>
    <w:uiPriority w:val="99"/>
    <w:semiHidden/>
    <w:unhideWhenUsed/>
    <w:rsid w:val="0080231B"/>
    <w:rPr>
      <w:color w:val="954F72" w:themeColor="followedHyperlink"/>
      <w:u w:val="single"/>
    </w:rPr>
  </w:style>
  <w:style w:type="paragraph" w:styleId="EndnoteText">
    <w:name w:val="endnote text"/>
    <w:basedOn w:val="Normal"/>
    <w:link w:val="EndnoteTextChar"/>
    <w:uiPriority w:val="99"/>
    <w:semiHidden/>
    <w:unhideWhenUsed/>
    <w:rsid w:val="00611D1F"/>
    <w:pPr>
      <w:spacing w:after="0" w:line="240" w:lineRule="auto"/>
    </w:pPr>
  </w:style>
  <w:style w:type="character" w:customStyle="1" w:styleId="EndnoteTextChar">
    <w:name w:val="Endnote Text Char"/>
    <w:basedOn w:val="DefaultParagraphFont"/>
    <w:link w:val="EndnoteText"/>
    <w:uiPriority w:val="99"/>
    <w:semiHidden/>
    <w:rsid w:val="00611D1F"/>
    <w:rPr>
      <w:sz w:val="20"/>
      <w:szCs w:val="20"/>
    </w:rPr>
  </w:style>
  <w:style w:type="character" w:styleId="EndnoteReference">
    <w:name w:val="endnote reference"/>
    <w:basedOn w:val="DefaultParagraphFont"/>
    <w:uiPriority w:val="99"/>
    <w:semiHidden/>
    <w:unhideWhenUsed/>
    <w:rsid w:val="00611D1F"/>
    <w:rPr>
      <w:vertAlign w:val="superscript"/>
    </w:rPr>
  </w:style>
  <w:style w:type="character" w:customStyle="1" w:styleId="Heading3Char">
    <w:name w:val="Heading 3 Char"/>
    <w:basedOn w:val="DefaultParagraphFont"/>
    <w:link w:val="Heading3"/>
    <w:uiPriority w:val="9"/>
    <w:rsid w:val="00E27418"/>
    <w:rPr>
      <w:rFonts w:asciiTheme="majorHAnsi" w:eastAsiaTheme="majorEastAsia" w:hAnsiTheme="majorHAnsi" w:cstheme="majorHAnsi"/>
      <w:color w:val="1F3763" w:themeColor="accent1" w:themeShade="7F"/>
      <w:sz w:val="24"/>
      <w:szCs w:val="24"/>
    </w:rPr>
  </w:style>
  <w:style w:type="character" w:customStyle="1" w:styleId="Heading4Char">
    <w:name w:val="Heading 4 Char"/>
    <w:basedOn w:val="DefaultParagraphFont"/>
    <w:link w:val="Heading4"/>
    <w:uiPriority w:val="9"/>
    <w:rsid w:val="00336352"/>
    <w:rPr>
      <w:rFonts w:asciiTheme="majorHAnsi" w:eastAsia="Times New Roman" w:hAnsiTheme="majorHAnsi" w:cstheme="majorBidi"/>
      <w:i/>
      <w:iCs/>
      <w:color w:val="2F5496" w:themeColor="accent1" w:themeShade="BF"/>
      <w:sz w:val="24"/>
      <w:szCs w:val="24"/>
      <w:lang w:eastAsia="en-GB"/>
    </w:rPr>
  </w:style>
  <w:style w:type="paragraph" w:styleId="TOC3">
    <w:name w:val="toc 3"/>
    <w:basedOn w:val="Normal"/>
    <w:next w:val="Normal"/>
    <w:autoRedefine/>
    <w:uiPriority w:val="39"/>
    <w:unhideWhenUsed/>
    <w:rsid w:val="00B84BDB"/>
    <w:pPr>
      <w:spacing w:after="100"/>
      <w:ind w:left="40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230166">
      <w:bodyDiv w:val="1"/>
      <w:marLeft w:val="0"/>
      <w:marRight w:val="0"/>
      <w:marTop w:val="0"/>
      <w:marBottom w:val="0"/>
      <w:divBdr>
        <w:top w:val="none" w:sz="0" w:space="0" w:color="auto"/>
        <w:left w:val="none" w:sz="0" w:space="0" w:color="auto"/>
        <w:bottom w:val="none" w:sz="0" w:space="0" w:color="auto"/>
        <w:right w:val="none" w:sz="0" w:space="0" w:color="auto"/>
      </w:divBdr>
      <w:divsChild>
        <w:div w:id="559513045">
          <w:marLeft w:val="0"/>
          <w:marRight w:val="0"/>
          <w:marTop w:val="0"/>
          <w:marBottom w:val="0"/>
          <w:divBdr>
            <w:top w:val="none" w:sz="0" w:space="0" w:color="auto"/>
            <w:left w:val="none" w:sz="0" w:space="0" w:color="auto"/>
            <w:bottom w:val="none" w:sz="0" w:space="0" w:color="auto"/>
            <w:right w:val="none" w:sz="0" w:space="0" w:color="auto"/>
          </w:divBdr>
          <w:divsChild>
            <w:div w:id="919217976">
              <w:marLeft w:val="0"/>
              <w:marRight w:val="0"/>
              <w:marTop w:val="0"/>
              <w:marBottom w:val="0"/>
              <w:divBdr>
                <w:top w:val="none" w:sz="0" w:space="0" w:color="auto"/>
                <w:left w:val="none" w:sz="0" w:space="0" w:color="auto"/>
                <w:bottom w:val="none" w:sz="0" w:space="0" w:color="auto"/>
                <w:right w:val="none" w:sz="0" w:space="0" w:color="auto"/>
              </w:divBdr>
              <w:divsChild>
                <w:div w:id="602305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4425313">
          <w:marLeft w:val="0"/>
          <w:marRight w:val="0"/>
          <w:marTop w:val="0"/>
          <w:marBottom w:val="0"/>
          <w:divBdr>
            <w:top w:val="none" w:sz="0" w:space="0" w:color="auto"/>
            <w:left w:val="none" w:sz="0" w:space="0" w:color="auto"/>
            <w:bottom w:val="none" w:sz="0" w:space="0" w:color="auto"/>
            <w:right w:val="none" w:sz="0" w:space="0" w:color="auto"/>
          </w:divBdr>
          <w:divsChild>
            <w:div w:id="1908758008">
              <w:marLeft w:val="0"/>
              <w:marRight w:val="0"/>
              <w:marTop w:val="0"/>
              <w:marBottom w:val="0"/>
              <w:divBdr>
                <w:top w:val="none" w:sz="0" w:space="0" w:color="auto"/>
                <w:left w:val="none" w:sz="0" w:space="0" w:color="auto"/>
                <w:bottom w:val="none" w:sz="0" w:space="0" w:color="auto"/>
                <w:right w:val="none" w:sz="0" w:space="0" w:color="auto"/>
              </w:divBdr>
              <w:divsChild>
                <w:div w:id="10341877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58897012">
          <w:marLeft w:val="0"/>
          <w:marRight w:val="0"/>
          <w:marTop w:val="0"/>
          <w:marBottom w:val="0"/>
          <w:divBdr>
            <w:top w:val="none" w:sz="0" w:space="0" w:color="auto"/>
            <w:left w:val="none" w:sz="0" w:space="0" w:color="auto"/>
            <w:bottom w:val="none" w:sz="0" w:space="0" w:color="auto"/>
            <w:right w:val="none" w:sz="0" w:space="0" w:color="auto"/>
          </w:divBdr>
          <w:divsChild>
            <w:div w:id="1177503006">
              <w:marLeft w:val="0"/>
              <w:marRight w:val="0"/>
              <w:marTop w:val="0"/>
              <w:marBottom w:val="0"/>
              <w:divBdr>
                <w:top w:val="none" w:sz="0" w:space="0" w:color="auto"/>
                <w:left w:val="none" w:sz="0" w:space="0" w:color="auto"/>
                <w:bottom w:val="none" w:sz="0" w:space="0" w:color="auto"/>
                <w:right w:val="none" w:sz="0" w:space="0" w:color="auto"/>
              </w:divBdr>
              <w:divsChild>
                <w:div w:id="20439373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9559245">
      <w:bodyDiv w:val="1"/>
      <w:marLeft w:val="0"/>
      <w:marRight w:val="0"/>
      <w:marTop w:val="0"/>
      <w:marBottom w:val="0"/>
      <w:divBdr>
        <w:top w:val="none" w:sz="0" w:space="0" w:color="auto"/>
        <w:left w:val="none" w:sz="0" w:space="0" w:color="auto"/>
        <w:bottom w:val="none" w:sz="0" w:space="0" w:color="auto"/>
        <w:right w:val="none" w:sz="0" w:space="0" w:color="auto"/>
      </w:divBdr>
    </w:div>
    <w:div w:id="557396104">
      <w:bodyDiv w:val="1"/>
      <w:marLeft w:val="0"/>
      <w:marRight w:val="0"/>
      <w:marTop w:val="0"/>
      <w:marBottom w:val="0"/>
      <w:divBdr>
        <w:top w:val="none" w:sz="0" w:space="0" w:color="auto"/>
        <w:left w:val="none" w:sz="0" w:space="0" w:color="auto"/>
        <w:bottom w:val="none" w:sz="0" w:space="0" w:color="auto"/>
        <w:right w:val="none" w:sz="0" w:space="0" w:color="auto"/>
      </w:divBdr>
    </w:div>
    <w:div w:id="649869593">
      <w:bodyDiv w:val="1"/>
      <w:marLeft w:val="0"/>
      <w:marRight w:val="0"/>
      <w:marTop w:val="0"/>
      <w:marBottom w:val="0"/>
      <w:divBdr>
        <w:top w:val="none" w:sz="0" w:space="0" w:color="auto"/>
        <w:left w:val="none" w:sz="0" w:space="0" w:color="auto"/>
        <w:bottom w:val="none" w:sz="0" w:space="0" w:color="auto"/>
        <w:right w:val="none" w:sz="0" w:space="0" w:color="auto"/>
      </w:divBdr>
    </w:div>
    <w:div w:id="658776663">
      <w:bodyDiv w:val="1"/>
      <w:marLeft w:val="0"/>
      <w:marRight w:val="0"/>
      <w:marTop w:val="0"/>
      <w:marBottom w:val="0"/>
      <w:divBdr>
        <w:top w:val="none" w:sz="0" w:space="0" w:color="auto"/>
        <w:left w:val="none" w:sz="0" w:space="0" w:color="auto"/>
        <w:bottom w:val="none" w:sz="0" w:space="0" w:color="auto"/>
        <w:right w:val="none" w:sz="0" w:space="0" w:color="auto"/>
      </w:divBdr>
    </w:div>
    <w:div w:id="789711017">
      <w:bodyDiv w:val="1"/>
      <w:marLeft w:val="0"/>
      <w:marRight w:val="0"/>
      <w:marTop w:val="0"/>
      <w:marBottom w:val="0"/>
      <w:divBdr>
        <w:top w:val="none" w:sz="0" w:space="0" w:color="auto"/>
        <w:left w:val="none" w:sz="0" w:space="0" w:color="auto"/>
        <w:bottom w:val="none" w:sz="0" w:space="0" w:color="auto"/>
        <w:right w:val="none" w:sz="0" w:space="0" w:color="auto"/>
      </w:divBdr>
    </w:div>
    <w:div w:id="1157305869">
      <w:bodyDiv w:val="1"/>
      <w:marLeft w:val="0"/>
      <w:marRight w:val="0"/>
      <w:marTop w:val="0"/>
      <w:marBottom w:val="0"/>
      <w:divBdr>
        <w:top w:val="none" w:sz="0" w:space="0" w:color="auto"/>
        <w:left w:val="none" w:sz="0" w:space="0" w:color="auto"/>
        <w:bottom w:val="none" w:sz="0" w:space="0" w:color="auto"/>
        <w:right w:val="none" w:sz="0" w:space="0" w:color="auto"/>
      </w:divBdr>
      <w:divsChild>
        <w:div w:id="1617058556">
          <w:marLeft w:val="0"/>
          <w:marRight w:val="0"/>
          <w:marTop w:val="0"/>
          <w:marBottom w:val="0"/>
          <w:divBdr>
            <w:top w:val="none" w:sz="0" w:space="0" w:color="auto"/>
            <w:left w:val="none" w:sz="0" w:space="0" w:color="auto"/>
            <w:bottom w:val="none" w:sz="0" w:space="0" w:color="auto"/>
            <w:right w:val="none" w:sz="0" w:space="0" w:color="auto"/>
          </w:divBdr>
          <w:divsChild>
            <w:div w:id="550728109">
              <w:marLeft w:val="0"/>
              <w:marRight w:val="0"/>
              <w:marTop w:val="0"/>
              <w:marBottom w:val="0"/>
              <w:divBdr>
                <w:top w:val="none" w:sz="0" w:space="0" w:color="auto"/>
                <w:left w:val="none" w:sz="0" w:space="0" w:color="auto"/>
                <w:bottom w:val="none" w:sz="0" w:space="0" w:color="auto"/>
                <w:right w:val="none" w:sz="0" w:space="0" w:color="auto"/>
              </w:divBdr>
            </w:div>
            <w:div w:id="526217884">
              <w:marLeft w:val="0"/>
              <w:marRight w:val="0"/>
              <w:marTop w:val="0"/>
              <w:marBottom w:val="0"/>
              <w:divBdr>
                <w:top w:val="none" w:sz="0" w:space="0" w:color="auto"/>
                <w:left w:val="none" w:sz="0" w:space="0" w:color="auto"/>
                <w:bottom w:val="none" w:sz="0" w:space="0" w:color="auto"/>
                <w:right w:val="none" w:sz="0" w:space="0" w:color="auto"/>
              </w:divBdr>
            </w:div>
            <w:div w:id="61100922">
              <w:marLeft w:val="0"/>
              <w:marRight w:val="0"/>
              <w:marTop w:val="0"/>
              <w:marBottom w:val="0"/>
              <w:divBdr>
                <w:top w:val="none" w:sz="0" w:space="0" w:color="auto"/>
                <w:left w:val="none" w:sz="0" w:space="0" w:color="auto"/>
                <w:bottom w:val="none" w:sz="0" w:space="0" w:color="auto"/>
                <w:right w:val="none" w:sz="0" w:space="0" w:color="auto"/>
              </w:divBdr>
            </w:div>
            <w:div w:id="783698145">
              <w:marLeft w:val="0"/>
              <w:marRight w:val="0"/>
              <w:marTop w:val="0"/>
              <w:marBottom w:val="0"/>
              <w:divBdr>
                <w:top w:val="none" w:sz="0" w:space="0" w:color="auto"/>
                <w:left w:val="none" w:sz="0" w:space="0" w:color="auto"/>
                <w:bottom w:val="none" w:sz="0" w:space="0" w:color="auto"/>
                <w:right w:val="none" w:sz="0" w:space="0" w:color="auto"/>
              </w:divBdr>
            </w:div>
            <w:div w:id="239875335">
              <w:marLeft w:val="0"/>
              <w:marRight w:val="0"/>
              <w:marTop w:val="0"/>
              <w:marBottom w:val="0"/>
              <w:divBdr>
                <w:top w:val="none" w:sz="0" w:space="0" w:color="auto"/>
                <w:left w:val="none" w:sz="0" w:space="0" w:color="auto"/>
                <w:bottom w:val="none" w:sz="0" w:space="0" w:color="auto"/>
                <w:right w:val="none" w:sz="0" w:space="0" w:color="auto"/>
              </w:divBdr>
            </w:div>
          </w:divsChild>
        </w:div>
        <w:div w:id="587692094">
          <w:marLeft w:val="0"/>
          <w:marRight w:val="0"/>
          <w:marTop w:val="0"/>
          <w:marBottom w:val="0"/>
          <w:divBdr>
            <w:top w:val="none" w:sz="0" w:space="0" w:color="auto"/>
            <w:left w:val="none" w:sz="0" w:space="0" w:color="auto"/>
            <w:bottom w:val="none" w:sz="0" w:space="0" w:color="auto"/>
            <w:right w:val="none" w:sz="0" w:space="0" w:color="auto"/>
          </w:divBdr>
        </w:div>
        <w:div w:id="2082941944">
          <w:marLeft w:val="0"/>
          <w:marRight w:val="0"/>
          <w:marTop w:val="0"/>
          <w:marBottom w:val="0"/>
          <w:divBdr>
            <w:top w:val="none" w:sz="0" w:space="0" w:color="auto"/>
            <w:left w:val="none" w:sz="0" w:space="0" w:color="auto"/>
            <w:bottom w:val="none" w:sz="0" w:space="0" w:color="auto"/>
            <w:right w:val="none" w:sz="0" w:space="0" w:color="auto"/>
          </w:divBdr>
        </w:div>
        <w:div w:id="1269654066">
          <w:marLeft w:val="0"/>
          <w:marRight w:val="0"/>
          <w:marTop w:val="0"/>
          <w:marBottom w:val="0"/>
          <w:divBdr>
            <w:top w:val="none" w:sz="0" w:space="0" w:color="auto"/>
            <w:left w:val="none" w:sz="0" w:space="0" w:color="auto"/>
            <w:bottom w:val="none" w:sz="0" w:space="0" w:color="auto"/>
            <w:right w:val="none" w:sz="0" w:space="0" w:color="auto"/>
          </w:divBdr>
        </w:div>
        <w:div w:id="1193491265">
          <w:marLeft w:val="0"/>
          <w:marRight w:val="0"/>
          <w:marTop w:val="0"/>
          <w:marBottom w:val="0"/>
          <w:divBdr>
            <w:top w:val="none" w:sz="0" w:space="0" w:color="auto"/>
            <w:left w:val="none" w:sz="0" w:space="0" w:color="auto"/>
            <w:bottom w:val="none" w:sz="0" w:space="0" w:color="auto"/>
            <w:right w:val="none" w:sz="0" w:space="0" w:color="auto"/>
          </w:divBdr>
        </w:div>
        <w:div w:id="1379208768">
          <w:marLeft w:val="0"/>
          <w:marRight w:val="0"/>
          <w:marTop w:val="0"/>
          <w:marBottom w:val="0"/>
          <w:divBdr>
            <w:top w:val="none" w:sz="0" w:space="0" w:color="auto"/>
            <w:left w:val="none" w:sz="0" w:space="0" w:color="auto"/>
            <w:bottom w:val="none" w:sz="0" w:space="0" w:color="auto"/>
            <w:right w:val="none" w:sz="0" w:space="0" w:color="auto"/>
          </w:divBdr>
        </w:div>
        <w:div w:id="977763708">
          <w:marLeft w:val="0"/>
          <w:marRight w:val="0"/>
          <w:marTop w:val="0"/>
          <w:marBottom w:val="0"/>
          <w:divBdr>
            <w:top w:val="none" w:sz="0" w:space="0" w:color="auto"/>
            <w:left w:val="none" w:sz="0" w:space="0" w:color="auto"/>
            <w:bottom w:val="none" w:sz="0" w:space="0" w:color="auto"/>
            <w:right w:val="none" w:sz="0" w:space="0" w:color="auto"/>
          </w:divBdr>
        </w:div>
        <w:div w:id="857086446">
          <w:marLeft w:val="0"/>
          <w:marRight w:val="0"/>
          <w:marTop w:val="0"/>
          <w:marBottom w:val="0"/>
          <w:divBdr>
            <w:top w:val="none" w:sz="0" w:space="0" w:color="auto"/>
            <w:left w:val="none" w:sz="0" w:space="0" w:color="auto"/>
            <w:bottom w:val="none" w:sz="0" w:space="0" w:color="auto"/>
            <w:right w:val="none" w:sz="0" w:space="0" w:color="auto"/>
          </w:divBdr>
        </w:div>
        <w:div w:id="1577588319">
          <w:marLeft w:val="0"/>
          <w:marRight w:val="0"/>
          <w:marTop w:val="0"/>
          <w:marBottom w:val="0"/>
          <w:divBdr>
            <w:top w:val="none" w:sz="0" w:space="0" w:color="auto"/>
            <w:left w:val="none" w:sz="0" w:space="0" w:color="auto"/>
            <w:bottom w:val="none" w:sz="0" w:space="0" w:color="auto"/>
            <w:right w:val="none" w:sz="0" w:space="0" w:color="auto"/>
          </w:divBdr>
        </w:div>
      </w:divsChild>
    </w:div>
    <w:div w:id="1487548090">
      <w:bodyDiv w:val="1"/>
      <w:marLeft w:val="0"/>
      <w:marRight w:val="0"/>
      <w:marTop w:val="0"/>
      <w:marBottom w:val="0"/>
      <w:divBdr>
        <w:top w:val="none" w:sz="0" w:space="0" w:color="auto"/>
        <w:left w:val="none" w:sz="0" w:space="0" w:color="auto"/>
        <w:bottom w:val="none" w:sz="0" w:space="0" w:color="auto"/>
        <w:right w:val="none" w:sz="0" w:space="0" w:color="auto"/>
      </w:divBdr>
      <w:divsChild>
        <w:div w:id="1033118456">
          <w:marLeft w:val="0"/>
          <w:marRight w:val="0"/>
          <w:marTop w:val="0"/>
          <w:marBottom w:val="0"/>
          <w:divBdr>
            <w:top w:val="none" w:sz="0" w:space="0" w:color="auto"/>
            <w:left w:val="none" w:sz="0" w:space="0" w:color="auto"/>
            <w:bottom w:val="none" w:sz="0" w:space="0" w:color="auto"/>
            <w:right w:val="none" w:sz="0" w:space="0" w:color="auto"/>
          </w:divBdr>
        </w:div>
        <w:div w:id="620184115">
          <w:marLeft w:val="0"/>
          <w:marRight w:val="0"/>
          <w:marTop w:val="0"/>
          <w:marBottom w:val="0"/>
          <w:divBdr>
            <w:top w:val="none" w:sz="0" w:space="0" w:color="auto"/>
            <w:left w:val="none" w:sz="0" w:space="0" w:color="auto"/>
            <w:bottom w:val="none" w:sz="0" w:space="0" w:color="auto"/>
            <w:right w:val="none" w:sz="0" w:space="0" w:color="auto"/>
          </w:divBdr>
        </w:div>
        <w:div w:id="1005325899">
          <w:marLeft w:val="0"/>
          <w:marRight w:val="0"/>
          <w:marTop w:val="0"/>
          <w:marBottom w:val="0"/>
          <w:divBdr>
            <w:top w:val="none" w:sz="0" w:space="0" w:color="auto"/>
            <w:left w:val="none" w:sz="0" w:space="0" w:color="auto"/>
            <w:bottom w:val="none" w:sz="0" w:space="0" w:color="auto"/>
            <w:right w:val="none" w:sz="0" w:space="0" w:color="auto"/>
          </w:divBdr>
        </w:div>
        <w:div w:id="1791320647">
          <w:marLeft w:val="0"/>
          <w:marRight w:val="0"/>
          <w:marTop w:val="0"/>
          <w:marBottom w:val="0"/>
          <w:divBdr>
            <w:top w:val="none" w:sz="0" w:space="0" w:color="auto"/>
            <w:left w:val="none" w:sz="0" w:space="0" w:color="auto"/>
            <w:bottom w:val="none" w:sz="0" w:space="0" w:color="auto"/>
            <w:right w:val="none" w:sz="0" w:space="0" w:color="auto"/>
          </w:divBdr>
        </w:div>
        <w:div w:id="1939365270">
          <w:marLeft w:val="0"/>
          <w:marRight w:val="0"/>
          <w:marTop w:val="0"/>
          <w:marBottom w:val="0"/>
          <w:divBdr>
            <w:top w:val="none" w:sz="0" w:space="0" w:color="auto"/>
            <w:left w:val="none" w:sz="0" w:space="0" w:color="auto"/>
            <w:bottom w:val="none" w:sz="0" w:space="0" w:color="auto"/>
            <w:right w:val="none" w:sz="0" w:space="0" w:color="auto"/>
          </w:divBdr>
        </w:div>
        <w:div w:id="1999965995">
          <w:marLeft w:val="0"/>
          <w:marRight w:val="0"/>
          <w:marTop w:val="0"/>
          <w:marBottom w:val="0"/>
          <w:divBdr>
            <w:top w:val="none" w:sz="0" w:space="0" w:color="auto"/>
            <w:left w:val="none" w:sz="0" w:space="0" w:color="auto"/>
            <w:bottom w:val="none" w:sz="0" w:space="0" w:color="auto"/>
            <w:right w:val="none" w:sz="0" w:space="0" w:color="auto"/>
          </w:divBdr>
        </w:div>
        <w:div w:id="2106687444">
          <w:marLeft w:val="0"/>
          <w:marRight w:val="0"/>
          <w:marTop w:val="0"/>
          <w:marBottom w:val="0"/>
          <w:divBdr>
            <w:top w:val="none" w:sz="0" w:space="0" w:color="auto"/>
            <w:left w:val="none" w:sz="0" w:space="0" w:color="auto"/>
            <w:bottom w:val="none" w:sz="0" w:space="0" w:color="auto"/>
            <w:right w:val="none" w:sz="0" w:space="0" w:color="auto"/>
          </w:divBdr>
        </w:div>
        <w:div w:id="691958813">
          <w:marLeft w:val="0"/>
          <w:marRight w:val="0"/>
          <w:marTop w:val="0"/>
          <w:marBottom w:val="0"/>
          <w:divBdr>
            <w:top w:val="none" w:sz="0" w:space="0" w:color="auto"/>
            <w:left w:val="none" w:sz="0" w:space="0" w:color="auto"/>
            <w:bottom w:val="none" w:sz="0" w:space="0" w:color="auto"/>
            <w:right w:val="none" w:sz="0" w:space="0" w:color="auto"/>
          </w:divBdr>
        </w:div>
        <w:div w:id="454979937">
          <w:marLeft w:val="0"/>
          <w:marRight w:val="0"/>
          <w:marTop w:val="0"/>
          <w:marBottom w:val="0"/>
          <w:divBdr>
            <w:top w:val="none" w:sz="0" w:space="0" w:color="auto"/>
            <w:left w:val="none" w:sz="0" w:space="0" w:color="auto"/>
            <w:bottom w:val="none" w:sz="0" w:space="0" w:color="auto"/>
            <w:right w:val="none" w:sz="0" w:space="0" w:color="auto"/>
          </w:divBdr>
        </w:div>
        <w:div w:id="1186871727">
          <w:marLeft w:val="0"/>
          <w:marRight w:val="0"/>
          <w:marTop w:val="0"/>
          <w:marBottom w:val="0"/>
          <w:divBdr>
            <w:top w:val="none" w:sz="0" w:space="0" w:color="auto"/>
            <w:left w:val="none" w:sz="0" w:space="0" w:color="auto"/>
            <w:bottom w:val="none" w:sz="0" w:space="0" w:color="auto"/>
            <w:right w:val="none" w:sz="0" w:space="0" w:color="auto"/>
          </w:divBdr>
        </w:div>
        <w:div w:id="206719326">
          <w:marLeft w:val="0"/>
          <w:marRight w:val="0"/>
          <w:marTop w:val="0"/>
          <w:marBottom w:val="0"/>
          <w:divBdr>
            <w:top w:val="none" w:sz="0" w:space="0" w:color="auto"/>
            <w:left w:val="none" w:sz="0" w:space="0" w:color="auto"/>
            <w:bottom w:val="none" w:sz="0" w:space="0" w:color="auto"/>
            <w:right w:val="none" w:sz="0" w:space="0" w:color="auto"/>
          </w:divBdr>
        </w:div>
        <w:div w:id="856190510">
          <w:marLeft w:val="0"/>
          <w:marRight w:val="0"/>
          <w:marTop w:val="0"/>
          <w:marBottom w:val="0"/>
          <w:divBdr>
            <w:top w:val="none" w:sz="0" w:space="0" w:color="auto"/>
            <w:left w:val="none" w:sz="0" w:space="0" w:color="auto"/>
            <w:bottom w:val="none" w:sz="0" w:space="0" w:color="auto"/>
            <w:right w:val="none" w:sz="0" w:space="0" w:color="auto"/>
          </w:divBdr>
        </w:div>
        <w:div w:id="237055283">
          <w:marLeft w:val="0"/>
          <w:marRight w:val="0"/>
          <w:marTop w:val="0"/>
          <w:marBottom w:val="0"/>
          <w:divBdr>
            <w:top w:val="none" w:sz="0" w:space="0" w:color="auto"/>
            <w:left w:val="none" w:sz="0" w:space="0" w:color="auto"/>
            <w:bottom w:val="none" w:sz="0" w:space="0" w:color="auto"/>
            <w:right w:val="none" w:sz="0" w:space="0" w:color="auto"/>
          </w:divBdr>
        </w:div>
        <w:div w:id="105152120">
          <w:marLeft w:val="0"/>
          <w:marRight w:val="0"/>
          <w:marTop w:val="0"/>
          <w:marBottom w:val="0"/>
          <w:divBdr>
            <w:top w:val="none" w:sz="0" w:space="0" w:color="auto"/>
            <w:left w:val="none" w:sz="0" w:space="0" w:color="auto"/>
            <w:bottom w:val="none" w:sz="0" w:space="0" w:color="auto"/>
            <w:right w:val="none" w:sz="0" w:space="0" w:color="auto"/>
          </w:divBdr>
        </w:div>
        <w:div w:id="406922974">
          <w:marLeft w:val="0"/>
          <w:marRight w:val="0"/>
          <w:marTop w:val="0"/>
          <w:marBottom w:val="0"/>
          <w:divBdr>
            <w:top w:val="none" w:sz="0" w:space="0" w:color="auto"/>
            <w:left w:val="none" w:sz="0" w:space="0" w:color="auto"/>
            <w:bottom w:val="none" w:sz="0" w:space="0" w:color="auto"/>
            <w:right w:val="none" w:sz="0" w:space="0" w:color="auto"/>
          </w:divBdr>
          <w:divsChild>
            <w:div w:id="1870754406">
              <w:marLeft w:val="0"/>
              <w:marRight w:val="0"/>
              <w:marTop w:val="0"/>
              <w:marBottom w:val="0"/>
              <w:divBdr>
                <w:top w:val="none" w:sz="0" w:space="0" w:color="auto"/>
                <w:left w:val="none" w:sz="0" w:space="0" w:color="auto"/>
                <w:bottom w:val="none" w:sz="0" w:space="0" w:color="auto"/>
                <w:right w:val="none" w:sz="0" w:space="0" w:color="auto"/>
              </w:divBdr>
            </w:div>
            <w:div w:id="1790471755">
              <w:marLeft w:val="0"/>
              <w:marRight w:val="0"/>
              <w:marTop w:val="0"/>
              <w:marBottom w:val="0"/>
              <w:divBdr>
                <w:top w:val="none" w:sz="0" w:space="0" w:color="auto"/>
                <w:left w:val="none" w:sz="0" w:space="0" w:color="auto"/>
                <w:bottom w:val="none" w:sz="0" w:space="0" w:color="auto"/>
                <w:right w:val="none" w:sz="0" w:space="0" w:color="auto"/>
              </w:divBdr>
            </w:div>
            <w:div w:id="107549302">
              <w:marLeft w:val="0"/>
              <w:marRight w:val="0"/>
              <w:marTop w:val="0"/>
              <w:marBottom w:val="0"/>
              <w:divBdr>
                <w:top w:val="none" w:sz="0" w:space="0" w:color="auto"/>
                <w:left w:val="none" w:sz="0" w:space="0" w:color="auto"/>
                <w:bottom w:val="none" w:sz="0" w:space="0" w:color="auto"/>
                <w:right w:val="none" w:sz="0" w:space="0" w:color="auto"/>
              </w:divBdr>
            </w:div>
            <w:div w:id="581184162">
              <w:marLeft w:val="0"/>
              <w:marRight w:val="0"/>
              <w:marTop w:val="0"/>
              <w:marBottom w:val="0"/>
              <w:divBdr>
                <w:top w:val="none" w:sz="0" w:space="0" w:color="auto"/>
                <w:left w:val="none" w:sz="0" w:space="0" w:color="auto"/>
                <w:bottom w:val="none" w:sz="0" w:space="0" w:color="auto"/>
                <w:right w:val="none" w:sz="0" w:space="0" w:color="auto"/>
              </w:divBdr>
            </w:div>
            <w:div w:id="310061833">
              <w:marLeft w:val="0"/>
              <w:marRight w:val="0"/>
              <w:marTop w:val="0"/>
              <w:marBottom w:val="0"/>
              <w:divBdr>
                <w:top w:val="none" w:sz="0" w:space="0" w:color="auto"/>
                <w:left w:val="none" w:sz="0" w:space="0" w:color="auto"/>
                <w:bottom w:val="none" w:sz="0" w:space="0" w:color="auto"/>
                <w:right w:val="none" w:sz="0" w:space="0" w:color="auto"/>
              </w:divBdr>
            </w:div>
          </w:divsChild>
        </w:div>
        <w:div w:id="803305301">
          <w:marLeft w:val="0"/>
          <w:marRight w:val="0"/>
          <w:marTop w:val="0"/>
          <w:marBottom w:val="0"/>
          <w:divBdr>
            <w:top w:val="none" w:sz="0" w:space="0" w:color="auto"/>
            <w:left w:val="none" w:sz="0" w:space="0" w:color="auto"/>
            <w:bottom w:val="none" w:sz="0" w:space="0" w:color="auto"/>
            <w:right w:val="none" w:sz="0" w:space="0" w:color="auto"/>
          </w:divBdr>
        </w:div>
        <w:div w:id="860167694">
          <w:marLeft w:val="0"/>
          <w:marRight w:val="0"/>
          <w:marTop w:val="0"/>
          <w:marBottom w:val="0"/>
          <w:divBdr>
            <w:top w:val="none" w:sz="0" w:space="0" w:color="auto"/>
            <w:left w:val="none" w:sz="0" w:space="0" w:color="auto"/>
            <w:bottom w:val="none" w:sz="0" w:space="0" w:color="auto"/>
            <w:right w:val="none" w:sz="0" w:space="0" w:color="auto"/>
          </w:divBdr>
        </w:div>
        <w:div w:id="2142383976">
          <w:marLeft w:val="0"/>
          <w:marRight w:val="0"/>
          <w:marTop w:val="0"/>
          <w:marBottom w:val="0"/>
          <w:divBdr>
            <w:top w:val="none" w:sz="0" w:space="0" w:color="auto"/>
            <w:left w:val="none" w:sz="0" w:space="0" w:color="auto"/>
            <w:bottom w:val="none" w:sz="0" w:space="0" w:color="auto"/>
            <w:right w:val="none" w:sz="0" w:space="0" w:color="auto"/>
          </w:divBdr>
        </w:div>
        <w:div w:id="758137452">
          <w:marLeft w:val="0"/>
          <w:marRight w:val="0"/>
          <w:marTop w:val="0"/>
          <w:marBottom w:val="0"/>
          <w:divBdr>
            <w:top w:val="none" w:sz="0" w:space="0" w:color="auto"/>
            <w:left w:val="none" w:sz="0" w:space="0" w:color="auto"/>
            <w:bottom w:val="none" w:sz="0" w:space="0" w:color="auto"/>
            <w:right w:val="none" w:sz="0" w:space="0" w:color="auto"/>
          </w:divBdr>
        </w:div>
        <w:div w:id="1245989721">
          <w:marLeft w:val="0"/>
          <w:marRight w:val="0"/>
          <w:marTop w:val="0"/>
          <w:marBottom w:val="0"/>
          <w:divBdr>
            <w:top w:val="none" w:sz="0" w:space="0" w:color="auto"/>
            <w:left w:val="none" w:sz="0" w:space="0" w:color="auto"/>
            <w:bottom w:val="none" w:sz="0" w:space="0" w:color="auto"/>
            <w:right w:val="none" w:sz="0" w:space="0" w:color="auto"/>
          </w:divBdr>
        </w:div>
        <w:div w:id="671832876">
          <w:marLeft w:val="0"/>
          <w:marRight w:val="0"/>
          <w:marTop w:val="0"/>
          <w:marBottom w:val="0"/>
          <w:divBdr>
            <w:top w:val="none" w:sz="0" w:space="0" w:color="auto"/>
            <w:left w:val="none" w:sz="0" w:space="0" w:color="auto"/>
            <w:bottom w:val="none" w:sz="0" w:space="0" w:color="auto"/>
            <w:right w:val="none" w:sz="0" w:space="0" w:color="auto"/>
          </w:divBdr>
        </w:div>
        <w:div w:id="1460107586">
          <w:marLeft w:val="0"/>
          <w:marRight w:val="0"/>
          <w:marTop w:val="0"/>
          <w:marBottom w:val="0"/>
          <w:divBdr>
            <w:top w:val="none" w:sz="0" w:space="0" w:color="auto"/>
            <w:left w:val="none" w:sz="0" w:space="0" w:color="auto"/>
            <w:bottom w:val="none" w:sz="0" w:space="0" w:color="auto"/>
            <w:right w:val="none" w:sz="0" w:space="0" w:color="auto"/>
          </w:divBdr>
        </w:div>
        <w:div w:id="2046060875">
          <w:marLeft w:val="0"/>
          <w:marRight w:val="0"/>
          <w:marTop w:val="0"/>
          <w:marBottom w:val="0"/>
          <w:divBdr>
            <w:top w:val="none" w:sz="0" w:space="0" w:color="auto"/>
            <w:left w:val="none" w:sz="0" w:space="0" w:color="auto"/>
            <w:bottom w:val="none" w:sz="0" w:space="0" w:color="auto"/>
            <w:right w:val="none" w:sz="0" w:space="0" w:color="auto"/>
          </w:divBdr>
        </w:div>
        <w:div w:id="123159866">
          <w:marLeft w:val="0"/>
          <w:marRight w:val="0"/>
          <w:marTop w:val="0"/>
          <w:marBottom w:val="0"/>
          <w:divBdr>
            <w:top w:val="none" w:sz="0" w:space="0" w:color="auto"/>
            <w:left w:val="none" w:sz="0" w:space="0" w:color="auto"/>
            <w:bottom w:val="none" w:sz="0" w:space="0" w:color="auto"/>
            <w:right w:val="none" w:sz="0" w:space="0" w:color="auto"/>
          </w:divBdr>
        </w:div>
        <w:div w:id="1792935198">
          <w:marLeft w:val="0"/>
          <w:marRight w:val="0"/>
          <w:marTop w:val="0"/>
          <w:marBottom w:val="0"/>
          <w:divBdr>
            <w:top w:val="none" w:sz="0" w:space="0" w:color="auto"/>
            <w:left w:val="none" w:sz="0" w:space="0" w:color="auto"/>
            <w:bottom w:val="none" w:sz="0" w:space="0" w:color="auto"/>
            <w:right w:val="none" w:sz="0" w:space="0" w:color="auto"/>
          </w:divBdr>
        </w:div>
        <w:div w:id="1306426633">
          <w:marLeft w:val="0"/>
          <w:marRight w:val="0"/>
          <w:marTop w:val="0"/>
          <w:marBottom w:val="0"/>
          <w:divBdr>
            <w:top w:val="none" w:sz="0" w:space="0" w:color="auto"/>
            <w:left w:val="none" w:sz="0" w:space="0" w:color="auto"/>
            <w:bottom w:val="none" w:sz="0" w:space="0" w:color="auto"/>
            <w:right w:val="none" w:sz="0" w:space="0" w:color="auto"/>
          </w:divBdr>
        </w:div>
        <w:div w:id="1895851804">
          <w:marLeft w:val="0"/>
          <w:marRight w:val="0"/>
          <w:marTop w:val="0"/>
          <w:marBottom w:val="0"/>
          <w:divBdr>
            <w:top w:val="none" w:sz="0" w:space="0" w:color="auto"/>
            <w:left w:val="none" w:sz="0" w:space="0" w:color="auto"/>
            <w:bottom w:val="none" w:sz="0" w:space="0" w:color="auto"/>
            <w:right w:val="none" w:sz="0" w:space="0" w:color="auto"/>
          </w:divBdr>
        </w:div>
        <w:div w:id="1240361503">
          <w:marLeft w:val="0"/>
          <w:marRight w:val="0"/>
          <w:marTop w:val="0"/>
          <w:marBottom w:val="0"/>
          <w:divBdr>
            <w:top w:val="none" w:sz="0" w:space="0" w:color="auto"/>
            <w:left w:val="none" w:sz="0" w:space="0" w:color="auto"/>
            <w:bottom w:val="none" w:sz="0" w:space="0" w:color="auto"/>
            <w:right w:val="none" w:sz="0" w:space="0" w:color="auto"/>
          </w:divBdr>
        </w:div>
        <w:div w:id="1436823751">
          <w:marLeft w:val="0"/>
          <w:marRight w:val="0"/>
          <w:marTop w:val="0"/>
          <w:marBottom w:val="0"/>
          <w:divBdr>
            <w:top w:val="none" w:sz="0" w:space="0" w:color="auto"/>
            <w:left w:val="none" w:sz="0" w:space="0" w:color="auto"/>
            <w:bottom w:val="none" w:sz="0" w:space="0" w:color="auto"/>
            <w:right w:val="none" w:sz="0" w:space="0" w:color="auto"/>
          </w:divBdr>
        </w:div>
        <w:div w:id="1499468051">
          <w:marLeft w:val="0"/>
          <w:marRight w:val="0"/>
          <w:marTop w:val="0"/>
          <w:marBottom w:val="0"/>
          <w:divBdr>
            <w:top w:val="none" w:sz="0" w:space="0" w:color="auto"/>
            <w:left w:val="none" w:sz="0" w:space="0" w:color="auto"/>
            <w:bottom w:val="none" w:sz="0" w:space="0" w:color="auto"/>
            <w:right w:val="none" w:sz="0" w:space="0" w:color="auto"/>
          </w:divBdr>
        </w:div>
        <w:div w:id="23873223">
          <w:marLeft w:val="0"/>
          <w:marRight w:val="0"/>
          <w:marTop w:val="0"/>
          <w:marBottom w:val="0"/>
          <w:divBdr>
            <w:top w:val="none" w:sz="0" w:space="0" w:color="auto"/>
            <w:left w:val="none" w:sz="0" w:space="0" w:color="auto"/>
            <w:bottom w:val="none" w:sz="0" w:space="0" w:color="auto"/>
            <w:right w:val="none" w:sz="0" w:space="0" w:color="auto"/>
          </w:divBdr>
        </w:div>
      </w:divsChild>
    </w:div>
    <w:div w:id="1547184815">
      <w:bodyDiv w:val="1"/>
      <w:marLeft w:val="0"/>
      <w:marRight w:val="0"/>
      <w:marTop w:val="0"/>
      <w:marBottom w:val="0"/>
      <w:divBdr>
        <w:top w:val="none" w:sz="0" w:space="0" w:color="auto"/>
        <w:left w:val="none" w:sz="0" w:space="0" w:color="auto"/>
        <w:bottom w:val="none" w:sz="0" w:space="0" w:color="auto"/>
        <w:right w:val="none" w:sz="0" w:space="0" w:color="auto"/>
      </w:divBdr>
    </w:div>
    <w:div w:id="1633553844">
      <w:bodyDiv w:val="1"/>
      <w:marLeft w:val="0"/>
      <w:marRight w:val="0"/>
      <w:marTop w:val="0"/>
      <w:marBottom w:val="0"/>
      <w:divBdr>
        <w:top w:val="none" w:sz="0" w:space="0" w:color="auto"/>
        <w:left w:val="none" w:sz="0" w:space="0" w:color="auto"/>
        <w:bottom w:val="none" w:sz="0" w:space="0" w:color="auto"/>
        <w:right w:val="none" w:sz="0" w:space="0" w:color="auto"/>
      </w:divBdr>
    </w:div>
    <w:div w:id="1654064312">
      <w:bodyDiv w:val="1"/>
      <w:marLeft w:val="0"/>
      <w:marRight w:val="0"/>
      <w:marTop w:val="0"/>
      <w:marBottom w:val="0"/>
      <w:divBdr>
        <w:top w:val="none" w:sz="0" w:space="0" w:color="auto"/>
        <w:left w:val="none" w:sz="0" w:space="0" w:color="auto"/>
        <w:bottom w:val="none" w:sz="0" w:space="0" w:color="auto"/>
        <w:right w:val="none" w:sz="0" w:space="0" w:color="auto"/>
      </w:divBdr>
    </w:div>
    <w:div w:id="1700742214">
      <w:bodyDiv w:val="1"/>
      <w:marLeft w:val="0"/>
      <w:marRight w:val="0"/>
      <w:marTop w:val="0"/>
      <w:marBottom w:val="0"/>
      <w:divBdr>
        <w:top w:val="none" w:sz="0" w:space="0" w:color="auto"/>
        <w:left w:val="none" w:sz="0" w:space="0" w:color="auto"/>
        <w:bottom w:val="none" w:sz="0" w:space="0" w:color="auto"/>
        <w:right w:val="none" w:sz="0" w:space="0" w:color="auto"/>
      </w:divBdr>
    </w:div>
    <w:div w:id="1850871356">
      <w:bodyDiv w:val="1"/>
      <w:marLeft w:val="0"/>
      <w:marRight w:val="0"/>
      <w:marTop w:val="0"/>
      <w:marBottom w:val="0"/>
      <w:divBdr>
        <w:top w:val="none" w:sz="0" w:space="0" w:color="auto"/>
        <w:left w:val="none" w:sz="0" w:space="0" w:color="auto"/>
        <w:bottom w:val="none" w:sz="0" w:space="0" w:color="auto"/>
        <w:right w:val="none" w:sz="0" w:space="0" w:color="auto"/>
      </w:divBdr>
    </w:div>
    <w:div w:id="2136870006">
      <w:bodyDiv w:val="1"/>
      <w:marLeft w:val="0"/>
      <w:marRight w:val="0"/>
      <w:marTop w:val="0"/>
      <w:marBottom w:val="0"/>
      <w:divBdr>
        <w:top w:val="none" w:sz="0" w:space="0" w:color="auto"/>
        <w:left w:val="none" w:sz="0" w:space="0" w:color="auto"/>
        <w:bottom w:val="none" w:sz="0" w:space="0" w:color="auto"/>
        <w:right w:val="none" w:sz="0" w:space="0" w:color="auto"/>
      </w:divBdr>
      <w:divsChild>
        <w:div w:id="836502121">
          <w:marLeft w:val="0"/>
          <w:marRight w:val="0"/>
          <w:marTop w:val="0"/>
          <w:marBottom w:val="0"/>
          <w:divBdr>
            <w:top w:val="none" w:sz="0" w:space="0" w:color="auto"/>
            <w:left w:val="none" w:sz="0" w:space="0" w:color="auto"/>
            <w:bottom w:val="none" w:sz="0" w:space="0" w:color="auto"/>
            <w:right w:val="none" w:sz="0" w:space="0" w:color="auto"/>
          </w:divBdr>
          <w:divsChild>
            <w:div w:id="1037700672">
              <w:marLeft w:val="0"/>
              <w:marRight w:val="0"/>
              <w:marTop w:val="0"/>
              <w:marBottom w:val="0"/>
              <w:divBdr>
                <w:top w:val="none" w:sz="0" w:space="0" w:color="auto"/>
                <w:left w:val="none" w:sz="0" w:space="0" w:color="auto"/>
                <w:bottom w:val="none" w:sz="0" w:space="0" w:color="auto"/>
                <w:right w:val="none" w:sz="0" w:space="0" w:color="auto"/>
              </w:divBdr>
              <w:divsChild>
                <w:div w:id="4895626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07248764">
          <w:marLeft w:val="0"/>
          <w:marRight w:val="0"/>
          <w:marTop w:val="0"/>
          <w:marBottom w:val="0"/>
          <w:divBdr>
            <w:top w:val="none" w:sz="0" w:space="0" w:color="auto"/>
            <w:left w:val="none" w:sz="0" w:space="0" w:color="auto"/>
            <w:bottom w:val="none" w:sz="0" w:space="0" w:color="auto"/>
            <w:right w:val="none" w:sz="0" w:space="0" w:color="auto"/>
          </w:divBdr>
          <w:divsChild>
            <w:div w:id="1926067010">
              <w:marLeft w:val="0"/>
              <w:marRight w:val="0"/>
              <w:marTop w:val="0"/>
              <w:marBottom w:val="0"/>
              <w:divBdr>
                <w:top w:val="none" w:sz="0" w:space="0" w:color="auto"/>
                <w:left w:val="none" w:sz="0" w:space="0" w:color="auto"/>
                <w:bottom w:val="none" w:sz="0" w:space="0" w:color="auto"/>
                <w:right w:val="none" w:sz="0" w:space="0" w:color="auto"/>
              </w:divBdr>
              <w:divsChild>
                <w:div w:id="15556950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23077720">
          <w:marLeft w:val="0"/>
          <w:marRight w:val="0"/>
          <w:marTop w:val="0"/>
          <w:marBottom w:val="0"/>
          <w:divBdr>
            <w:top w:val="none" w:sz="0" w:space="0" w:color="auto"/>
            <w:left w:val="none" w:sz="0" w:space="0" w:color="auto"/>
            <w:bottom w:val="none" w:sz="0" w:space="0" w:color="auto"/>
            <w:right w:val="none" w:sz="0" w:space="0" w:color="auto"/>
          </w:divBdr>
          <w:divsChild>
            <w:div w:id="1192765038">
              <w:marLeft w:val="0"/>
              <w:marRight w:val="0"/>
              <w:marTop w:val="0"/>
              <w:marBottom w:val="0"/>
              <w:divBdr>
                <w:top w:val="none" w:sz="0" w:space="0" w:color="auto"/>
                <w:left w:val="none" w:sz="0" w:space="0" w:color="auto"/>
                <w:bottom w:val="none" w:sz="0" w:space="0" w:color="auto"/>
                <w:right w:val="none" w:sz="0" w:space="0" w:color="auto"/>
              </w:divBdr>
              <w:divsChild>
                <w:div w:id="18127462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diagramLayout" Target="diagrams/layout1.xml"/><Relationship Id="rId18" Type="http://schemas.openxmlformats.org/officeDocument/2006/relationships/header" Target="header1.xml"/><Relationship Id="rId26" Type="http://schemas.openxmlformats.org/officeDocument/2006/relationships/image" Target="media/image9.emf"/><Relationship Id="rId3" Type="http://schemas.openxmlformats.org/officeDocument/2006/relationships/customXml" Target="../customXml/item3.xml"/><Relationship Id="rId21" Type="http://schemas.openxmlformats.org/officeDocument/2006/relationships/footer" Target="footer2.xml"/><Relationship Id="rId34" Type="http://schemas.openxmlformats.org/officeDocument/2006/relationships/header" Target="header4.xml"/><Relationship Id="rId7" Type="http://schemas.openxmlformats.org/officeDocument/2006/relationships/styles" Target="styles.xml"/><Relationship Id="rId12" Type="http://schemas.openxmlformats.org/officeDocument/2006/relationships/diagramData" Target="diagrams/data1.xml"/><Relationship Id="rId17" Type="http://schemas.openxmlformats.org/officeDocument/2006/relationships/hyperlink" Target="mailto:qualityassurance@catholicsafeguarding.org.uk" TargetMode="External"/><Relationship Id="rId25" Type="http://schemas.openxmlformats.org/officeDocument/2006/relationships/package" Target="embeddings/Microsoft_Word_Document1.docx"/><Relationship Id="rId33" Type="http://schemas.openxmlformats.org/officeDocument/2006/relationships/footer" Target="footer3.xml"/><Relationship Id="rId2" Type="http://schemas.openxmlformats.org/officeDocument/2006/relationships/customXml" Target="../customXml/item2.xml"/><Relationship Id="rId16" Type="http://schemas.microsoft.com/office/2007/relationships/diagramDrawing" Target="diagrams/drawing1.xml"/><Relationship Id="rId20" Type="http://schemas.openxmlformats.org/officeDocument/2006/relationships/header" Target="header2.xml"/><Relationship Id="rId29" Type="http://schemas.openxmlformats.org/officeDocument/2006/relationships/package" Target="embeddings/Microsoft_Word_Document3.docx"/><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8.emf"/><Relationship Id="rId32"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diagramColors" Target="diagrams/colors1.xml"/><Relationship Id="rId23" Type="http://schemas.openxmlformats.org/officeDocument/2006/relationships/package" Target="embeddings/Microsoft_Word_Document.docx"/><Relationship Id="rId28" Type="http://schemas.openxmlformats.org/officeDocument/2006/relationships/image" Target="media/image10.emf"/><Relationship Id="rId36"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31" Type="http://schemas.openxmlformats.org/officeDocument/2006/relationships/package" Target="embeddings/Microsoft_Word_Document4.docx"/><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diagramQuickStyle" Target="diagrams/quickStyle1.xml"/><Relationship Id="rId22" Type="http://schemas.openxmlformats.org/officeDocument/2006/relationships/image" Target="media/image7.emf"/><Relationship Id="rId27" Type="http://schemas.openxmlformats.org/officeDocument/2006/relationships/package" Target="embeddings/Microsoft_Word_Document2.docx"/><Relationship Id="rId30" Type="http://schemas.openxmlformats.org/officeDocument/2006/relationships/image" Target="media/image11.emf"/><Relationship Id="rId35" Type="http://schemas.openxmlformats.org/officeDocument/2006/relationships/fontTable" Target="fontTable.xml"/><Relationship Id="rId8" Type="http://schemas.openxmlformats.org/officeDocument/2006/relationships/settings" Target="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gov.uk/guidance/how-to-report-a-serious-incident-in-your-charity"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image" Target="media/image5.jpeg"/></Relationships>
</file>

<file path=word/_rels/header3.xml.rels><?xml version="1.0" encoding="UTF-8" standalone="yes"?>
<Relationships xmlns="http://schemas.openxmlformats.org/package/2006/relationships"><Relationship Id="rId1" Type="http://schemas.openxmlformats.org/officeDocument/2006/relationships/image" Target="media/image12.emf"/></Relationships>
</file>

<file path=word/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42F0302-88C5-48BF-900E-E587B3C9B767}" type="doc">
      <dgm:prSet loTypeId="urn:microsoft.com/office/officeart/2005/8/layout/cycle2" loCatId="cycle" qsTypeId="urn:microsoft.com/office/officeart/2005/8/quickstyle/3d1" qsCatId="3D" csTypeId="urn:microsoft.com/office/officeart/2005/8/colors/accent0_3" csCatId="mainScheme" phldr="1"/>
      <dgm:spPr/>
      <dgm:t>
        <a:bodyPr/>
        <a:lstStyle/>
        <a:p>
          <a:endParaRPr lang="en-GB"/>
        </a:p>
      </dgm:t>
    </dgm:pt>
    <dgm:pt modelId="{59687158-730C-41B2-89F5-51BBAA2276DA}">
      <dgm:prSet phldrT="[Text]" custT="1"/>
      <dgm:spPr/>
      <dgm:t>
        <a:bodyPr/>
        <a:lstStyle/>
        <a:p>
          <a:r>
            <a:rPr lang="en-GB" sz="900">
              <a:latin typeface="Poppins" panose="00000500000000000000" pitchFamily="2" charset="0"/>
              <a:ea typeface="Calibri" panose="020F0502020204030204" pitchFamily="34" charset="0"/>
              <a:cs typeface="Poppins" panose="00000500000000000000" pitchFamily="2" charset="0"/>
            </a:rPr>
            <a:t>Inspection</a:t>
          </a:r>
        </a:p>
      </dgm:t>
    </dgm:pt>
    <dgm:pt modelId="{71B6B42A-C054-49DD-A1FD-443231E1B00C}" type="parTrans" cxnId="{A4F632F0-69FF-4715-A681-B934AC1A0394}">
      <dgm:prSet/>
      <dgm:spPr/>
      <dgm:t>
        <a:bodyPr/>
        <a:lstStyle/>
        <a:p>
          <a:endParaRPr lang="en-GB"/>
        </a:p>
      </dgm:t>
    </dgm:pt>
    <dgm:pt modelId="{0869A5D7-56CE-4925-9A47-52677401D869}" type="sibTrans" cxnId="{A4F632F0-69FF-4715-A681-B934AC1A0394}">
      <dgm:prSet/>
      <dgm:spPr/>
      <dgm:t>
        <a:bodyPr/>
        <a:lstStyle/>
        <a:p>
          <a:endParaRPr lang="en-GB"/>
        </a:p>
      </dgm:t>
    </dgm:pt>
    <dgm:pt modelId="{91ECAF68-D680-41C9-9DE6-330F6F2F30E5}">
      <dgm:prSet phldrT="[Text]" custT="1"/>
      <dgm:spPr/>
      <dgm:t>
        <a:bodyPr/>
        <a:lstStyle/>
        <a:p>
          <a:r>
            <a:rPr lang="en-GB" sz="900">
              <a:latin typeface="Poppins" panose="00000500000000000000" pitchFamily="2" charset="0"/>
              <a:ea typeface="Calibri" panose="020F0502020204030204" pitchFamily="34" charset="0"/>
              <a:cs typeface="Poppins" panose="00000500000000000000" pitchFamily="2" charset="0"/>
            </a:rPr>
            <a:t>Analyse findings</a:t>
          </a:r>
        </a:p>
      </dgm:t>
    </dgm:pt>
    <dgm:pt modelId="{412CC977-BA41-412D-81E7-324B37ED5A9D}" type="parTrans" cxnId="{62E94359-871B-46F1-B33A-3CD511B7602D}">
      <dgm:prSet/>
      <dgm:spPr/>
      <dgm:t>
        <a:bodyPr/>
        <a:lstStyle/>
        <a:p>
          <a:endParaRPr lang="en-GB"/>
        </a:p>
      </dgm:t>
    </dgm:pt>
    <dgm:pt modelId="{2799549C-4E31-4497-B933-F2E73D5B47CA}" type="sibTrans" cxnId="{62E94359-871B-46F1-B33A-3CD511B7602D}">
      <dgm:prSet/>
      <dgm:spPr/>
      <dgm:t>
        <a:bodyPr/>
        <a:lstStyle/>
        <a:p>
          <a:endParaRPr lang="en-GB"/>
        </a:p>
      </dgm:t>
    </dgm:pt>
    <dgm:pt modelId="{A41143B8-8B0F-4052-8CB4-6891E15BF187}">
      <dgm:prSet phldrT="[Text]" custT="1"/>
      <dgm:spPr/>
      <dgm:t>
        <a:bodyPr/>
        <a:lstStyle/>
        <a:p>
          <a:r>
            <a:rPr lang="en-GB" sz="900">
              <a:latin typeface="Poppins" panose="00000500000000000000" pitchFamily="2" charset="0"/>
              <a:ea typeface="Calibri" panose="020F0502020204030204" pitchFamily="34" charset="0"/>
              <a:cs typeface="Poppins" panose="00000500000000000000" pitchFamily="2" charset="0"/>
            </a:rPr>
            <a:t>Share learning</a:t>
          </a:r>
        </a:p>
      </dgm:t>
    </dgm:pt>
    <dgm:pt modelId="{5CC34D20-8DA6-403C-A543-9127A262D315}" type="parTrans" cxnId="{33B13D53-BAA7-42CB-9038-DB55A59E6312}">
      <dgm:prSet/>
      <dgm:spPr/>
      <dgm:t>
        <a:bodyPr/>
        <a:lstStyle/>
        <a:p>
          <a:endParaRPr lang="en-GB"/>
        </a:p>
      </dgm:t>
    </dgm:pt>
    <dgm:pt modelId="{81130C19-EB55-4009-AB69-A1AC4B5B27E6}" type="sibTrans" cxnId="{33B13D53-BAA7-42CB-9038-DB55A59E6312}">
      <dgm:prSet/>
      <dgm:spPr/>
      <dgm:t>
        <a:bodyPr/>
        <a:lstStyle/>
        <a:p>
          <a:endParaRPr lang="en-GB"/>
        </a:p>
      </dgm:t>
    </dgm:pt>
    <dgm:pt modelId="{3E3F243B-FEAA-46BC-A7CA-B6C5B7EF7F5E}">
      <dgm:prSet phldrT="[Text]" custT="1"/>
      <dgm:spPr/>
      <dgm:t>
        <a:bodyPr/>
        <a:lstStyle/>
        <a:p>
          <a:r>
            <a:rPr lang="en-GB" sz="900">
              <a:latin typeface="Poppins" panose="00000500000000000000" pitchFamily="2" charset="0"/>
              <a:ea typeface="Calibri" panose="020F0502020204030204" pitchFamily="34" charset="0"/>
              <a:cs typeface="Poppins" panose="00000500000000000000" pitchFamily="2" charset="0"/>
            </a:rPr>
            <a:t>Implement actions</a:t>
          </a:r>
        </a:p>
      </dgm:t>
    </dgm:pt>
    <dgm:pt modelId="{7E6A9CB6-AE7C-4DAD-8432-797A96C9A586}" type="parTrans" cxnId="{81CA1131-0643-4DF0-A2CF-C6D090E28E97}">
      <dgm:prSet/>
      <dgm:spPr/>
      <dgm:t>
        <a:bodyPr/>
        <a:lstStyle/>
        <a:p>
          <a:endParaRPr lang="en-GB"/>
        </a:p>
      </dgm:t>
    </dgm:pt>
    <dgm:pt modelId="{2FC40EAB-BCFB-48CA-9080-C093E6923502}" type="sibTrans" cxnId="{81CA1131-0643-4DF0-A2CF-C6D090E28E97}">
      <dgm:prSet/>
      <dgm:spPr/>
      <dgm:t>
        <a:bodyPr/>
        <a:lstStyle/>
        <a:p>
          <a:endParaRPr lang="en-GB"/>
        </a:p>
      </dgm:t>
    </dgm:pt>
    <dgm:pt modelId="{60F11232-CB70-4635-B9A3-6C5BE6BB8C3B}">
      <dgm:prSet phldrT="[Text]" custT="1"/>
      <dgm:spPr/>
      <dgm:t>
        <a:bodyPr/>
        <a:lstStyle/>
        <a:p>
          <a:r>
            <a:rPr lang="en-GB" sz="900">
              <a:latin typeface="Poppins" panose="00000500000000000000" pitchFamily="2" charset="0"/>
              <a:ea typeface="Calibri" panose="020F0502020204030204" pitchFamily="34" charset="0"/>
              <a:cs typeface="Poppins" panose="00000500000000000000" pitchFamily="2" charset="0"/>
            </a:rPr>
            <a:t>Review and improve</a:t>
          </a:r>
        </a:p>
      </dgm:t>
    </dgm:pt>
    <dgm:pt modelId="{02F234EE-EF8A-4FD4-917D-CAFF65547F31}" type="parTrans" cxnId="{D432B7AF-97D5-4B42-9D72-482C46F33E98}">
      <dgm:prSet/>
      <dgm:spPr/>
      <dgm:t>
        <a:bodyPr/>
        <a:lstStyle/>
        <a:p>
          <a:endParaRPr lang="en-GB"/>
        </a:p>
      </dgm:t>
    </dgm:pt>
    <dgm:pt modelId="{5E4F5705-AD2A-41FF-B5A7-31914C6E63BC}" type="sibTrans" cxnId="{D432B7AF-97D5-4B42-9D72-482C46F33E98}">
      <dgm:prSet/>
      <dgm:spPr/>
      <dgm:t>
        <a:bodyPr/>
        <a:lstStyle/>
        <a:p>
          <a:endParaRPr lang="en-GB"/>
        </a:p>
      </dgm:t>
    </dgm:pt>
    <dgm:pt modelId="{87E25AC1-3829-44C3-A560-1853E02BAF24}" type="pres">
      <dgm:prSet presAssocID="{B42F0302-88C5-48BF-900E-E587B3C9B767}" presName="cycle" presStyleCnt="0">
        <dgm:presLayoutVars>
          <dgm:dir/>
          <dgm:resizeHandles val="exact"/>
        </dgm:presLayoutVars>
      </dgm:prSet>
      <dgm:spPr/>
    </dgm:pt>
    <dgm:pt modelId="{06A252E0-288D-4986-8E13-8900CF7E9F2B}" type="pres">
      <dgm:prSet presAssocID="{59687158-730C-41B2-89F5-51BBAA2276DA}" presName="node" presStyleLbl="node1" presStyleIdx="0" presStyleCnt="5">
        <dgm:presLayoutVars>
          <dgm:bulletEnabled val="1"/>
        </dgm:presLayoutVars>
      </dgm:prSet>
      <dgm:spPr/>
    </dgm:pt>
    <dgm:pt modelId="{FAD8829C-83E2-407D-8FE0-99A58DE72B33}" type="pres">
      <dgm:prSet presAssocID="{0869A5D7-56CE-4925-9A47-52677401D869}" presName="sibTrans" presStyleLbl="sibTrans2D1" presStyleIdx="0" presStyleCnt="5"/>
      <dgm:spPr/>
    </dgm:pt>
    <dgm:pt modelId="{8BF5DA23-2B0D-43C5-90E2-2FFA329CAA57}" type="pres">
      <dgm:prSet presAssocID="{0869A5D7-56CE-4925-9A47-52677401D869}" presName="connectorText" presStyleLbl="sibTrans2D1" presStyleIdx="0" presStyleCnt="5"/>
      <dgm:spPr/>
    </dgm:pt>
    <dgm:pt modelId="{0FD5A51B-D20E-42EB-BB03-3220A7A3FA60}" type="pres">
      <dgm:prSet presAssocID="{91ECAF68-D680-41C9-9DE6-330F6F2F30E5}" presName="node" presStyleLbl="node1" presStyleIdx="1" presStyleCnt="5">
        <dgm:presLayoutVars>
          <dgm:bulletEnabled val="1"/>
        </dgm:presLayoutVars>
      </dgm:prSet>
      <dgm:spPr/>
    </dgm:pt>
    <dgm:pt modelId="{F4A531AA-4C8D-44E6-A65D-B381B2A7A05D}" type="pres">
      <dgm:prSet presAssocID="{2799549C-4E31-4497-B933-F2E73D5B47CA}" presName="sibTrans" presStyleLbl="sibTrans2D1" presStyleIdx="1" presStyleCnt="5"/>
      <dgm:spPr/>
    </dgm:pt>
    <dgm:pt modelId="{54F0F182-DDF9-46BF-92AC-C964896611BC}" type="pres">
      <dgm:prSet presAssocID="{2799549C-4E31-4497-B933-F2E73D5B47CA}" presName="connectorText" presStyleLbl="sibTrans2D1" presStyleIdx="1" presStyleCnt="5"/>
      <dgm:spPr/>
    </dgm:pt>
    <dgm:pt modelId="{C8EC59DB-ADD8-41BA-AE53-E2B79E07D624}" type="pres">
      <dgm:prSet presAssocID="{A41143B8-8B0F-4052-8CB4-6891E15BF187}" presName="node" presStyleLbl="node1" presStyleIdx="2" presStyleCnt="5">
        <dgm:presLayoutVars>
          <dgm:bulletEnabled val="1"/>
        </dgm:presLayoutVars>
      </dgm:prSet>
      <dgm:spPr/>
    </dgm:pt>
    <dgm:pt modelId="{A7975D2E-98BA-4DB9-BDF3-7F3C19B021FF}" type="pres">
      <dgm:prSet presAssocID="{81130C19-EB55-4009-AB69-A1AC4B5B27E6}" presName="sibTrans" presStyleLbl="sibTrans2D1" presStyleIdx="2" presStyleCnt="5"/>
      <dgm:spPr/>
    </dgm:pt>
    <dgm:pt modelId="{173E3C92-2B8B-433A-9728-EC904D03205C}" type="pres">
      <dgm:prSet presAssocID="{81130C19-EB55-4009-AB69-A1AC4B5B27E6}" presName="connectorText" presStyleLbl="sibTrans2D1" presStyleIdx="2" presStyleCnt="5"/>
      <dgm:spPr/>
    </dgm:pt>
    <dgm:pt modelId="{1F3792FE-5B06-401F-84DB-85A2FCF23FB6}" type="pres">
      <dgm:prSet presAssocID="{3E3F243B-FEAA-46BC-A7CA-B6C5B7EF7F5E}" presName="node" presStyleLbl="node1" presStyleIdx="3" presStyleCnt="5">
        <dgm:presLayoutVars>
          <dgm:bulletEnabled val="1"/>
        </dgm:presLayoutVars>
      </dgm:prSet>
      <dgm:spPr/>
    </dgm:pt>
    <dgm:pt modelId="{EF8188E3-F14C-47B9-ABD5-E13306A7D0B2}" type="pres">
      <dgm:prSet presAssocID="{2FC40EAB-BCFB-48CA-9080-C093E6923502}" presName="sibTrans" presStyleLbl="sibTrans2D1" presStyleIdx="3" presStyleCnt="5"/>
      <dgm:spPr/>
    </dgm:pt>
    <dgm:pt modelId="{6ADF35BA-4D47-4E11-8CB8-CA262A90096B}" type="pres">
      <dgm:prSet presAssocID="{2FC40EAB-BCFB-48CA-9080-C093E6923502}" presName="connectorText" presStyleLbl="sibTrans2D1" presStyleIdx="3" presStyleCnt="5"/>
      <dgm:spPr/>
    </dgm:pt>
    <dgm:pt modelId="{2E92EC65-90C1-48F6-A234-538CA18FF09E}" type="pres">
      <dgm:prSet presAssocID="{60F11232-CB70-4635-B9A3-6C5BE6BB8C3B}" presName="node" presStyleLbl="node1" presStyleIdx="4" presStyleCnt="5">
        <dgm:presLayoutVars>
          <dgm:bulletEnabled val="1"/>
        </dgm:presLayoutVars>
      </dgm:prSet>
      <dgm:spPr/>
    </dgm:pt>
    <dgm:pt modelId="{11253039-DDD7-4F16-955D-856B30B5452C}" type="pres">
      <dgm:prSet presAssocID="{5E4F5705-AD2A-41FF-B5A7-31914C6E63BC}" presName="sibTrans" presStyleLbl="sibTrans2D1" presStyleIdx="4" presStyleCnt="5"/>
      <dgm:spPr/>
    </dgm:pt>
    <dgm:pt modelId="{603230DB-9457-41E7-A262-4F321DA2EDEC}" type="pres">
      <dgm:prSet presAssocID="{5E4F5705-AD2A-41FF-B5A7-31914C6E63BC}" presName="connectorText" presStyleLbl="sibTrans2D1" presStyleIdx="4" presStyleCnt="5"/>
      <dgm:spPr/>
    </dgm:pt>
  </dgm:ptLst>
  <dgm:cxnLst>
    <dgm:cxn modelId="{C4283203-FA94-4301-A79A-54E4F64C20CE}" type="presOf" srcId="{5E4F5705-AD2A-41FF-B5A7-31914C6E63BC}" destId="{11253039-DDD7-4F16-955D-856B30B5452C}" srcOrd="0" destOrd="0" presId="urn:microsoft.com/office/officeart/2005/8/layout/cycle2"/>
    <dgm:cxn modelId="{622E4E03-2DF0-4A20-8CFE-4B0ADB440FFB}" type="presOf" srcId="{2799549C-4E31-4497-B933-F2E73D5B47CA}" destId="{F4A531AA-4C8D-44E6-A65D-B381B2A7A05D}" srcOrd="0" destOrd="0" presId="urn:microsoft.com/office/officeart/2005/8/layout/cycle2"/>
    <dgm:cxn modelId="{47197B2C-278E-4685-A1FC-F099D340482A}" type="presOf" srcId="{B42F0302-88C5-48BF-900E-E587B3C9B767}" destId="{87E25AC1-3829-44C3-A560-1853E02BAF24}" srcOrd="0" destOrd="0" presId="urn:microsoft.com/office/officeart/2005/8/layout/cycle2"/>
    <dgm:cxn modelId="{81CA1131-0643-4DF0-A2CF-C6D090E28E97}" srcId="{B42F0302-88C5-48BF-900E-E587B3C9B767}" destId="{3E3F243B-FEAA-46BC-A7CA-B6C5B7EF7F5E}" srcOrd="3" destOrd="0" parTransId="{7E6A9CB6-AE7C-4DAD-8432-797A96C9A586}" sibTransId="{2FC40EAB-BCFB-48CA-9080-C093E6923502}"/>
    <dgm:cxn modelId="{9C2B803D-7341-47E5-A32F-CBFA7C529BF8}" type="presOf" srcId="{A41143B8-8B0F-4052-8CB4-6891E15BF187}" destId="{C8EC59DB-ADD8-41BA-AE53-E2B79E07D624}" srcOrd="0" destOrd="0" presId="urn:microsoft.com/office/officeart/2005/8/layout/cycle2"/>
    <dgm:cxn modelId="{7FED2C49-567C-4376-9170-94A9082E91B8}" type="presOf" srcId="{60F11232-CB70-4635-B9A3-6C5BE6BB8C3B}" destId="{2E92EC65-90C1-48F6-A234-538CA18FF09E}" srcOrd="0" destOrd="0" presId="urn:microsoft.com/office/officeart/2005/8/layout/cycle2"/>
    <dgm:cxn modelId="{33B13D53-BAA7-42CB-9038-DB55A59E6312}" srcId="{B42F0302-88C5-48BF-900E-E587B3C9B767}" destId="{A41143B8-8B0F-4052-8CB4-6891E15BF187}" srcOrd="2" destOrd="0" parTransId="{5CC34D20-8DA6-403C-A543-9127A262D315}" sibTransId="{81130C19-EB55-4009-AB69-A1AC4B5B27E6}"/>
    <dgm:cxn modelId="{5E615E73-F491-4AC5-9A02-803C82C974C7}" type="presOf" srcId="{81130C19-EB55-4009-AB69-A1AC4B5B27E6}" destId="{A7975D2E-98BA-4DB9-BDF3-7F3C19B021FF}" srcOrd="0" destOrd="0" presId="urn:microsoft.com/office/officeart/2005/8/layout/cycle2"/>
    <dgm:cxn modelId="{62E94359-871B-46F1-B33A-3CD511B7602D}" srcId="{B42F0302-88C5-48BF-900E-E587B3C9B767}" destId="{91ECAF68-D680-41C9-9DE6-330F6F2F30E5}" srcOrd="1" destOrd="0" parTransId="{412CC977-BA41-412D-81E7-324B37ED5A9D}" sibTransId="{2799549C-4E31-4497-B933-F2E73D5B47CA}"/>
    <dgm:cxn modelId="{5198D981-92D8-4A5B-87F8-161B05AD6F00}" type="presOf" srcId="{2FC40EAB-BCFB-48CA-9080-C093E6923502}" destId="{EF8188E3-F14C-47B9-ABD5-E13306A7D0B2}" srcOrd="0" destOrd="0" presId="urn:microsoft.com/office/officeart/2005/8/layout/cycle2"/>
    <dgm:cxn modelId="{8E72FF86-9C6A-4636-9386-658913E11E2E}" type="presOf" srcId="{2FC40EAB-BCFB-48CA-9080-C093E6923502}" destId="{6ADF35BA-4D47-4E11-8CB8-CA262A90096B}" srcOrd="1" destOrd="0" presId="urn:microsoft.com/office/officeart/2005/8/layout/cycle2"/>
    <dgm:cxn modelId="{B720318A-B164-4463-B77C-FA4BE763656B}" type="presOf" srcId="{81130C19-EB55-4009-AB69-A1AC4B5B27E6}" destId="{173E3C92-2B8B-433A-9728-EC904D03205C}" srcOrd="1" destOrd="0" presId="urn:microsoft.com/office/officeart/2005/8/layout/cycle2"/>
    <dgm:cxn modelId="{58504B8F-6EA2-4076-96D4-868B43F3C283}" type="presOf" srcId="{91ECAF68-D680-41C9-9DE6-330F6F2F30E5}" destId="{0FD5A51B-D20E-42EB-BB03-3220A7A3FA60}" srcOrd="0" destOrd="0" presId="urn:microsoft.com/office/officeart/2005/8/layout/cycle2"/>
    <dgm:cxn modelId="{369E349B-110F-442C-8C7B-16FE7D4DF138}" type="presOf" srcId="{3E3F243B-FEAA-46BC-A7CA-B6C5B7EF7F5E}" destId="{1F3792FE-5B06-401F-84DB-85A2FCF23FB6}" srcOrd="0" destOrd="0" presId="urn:microsoft.com/office/officeart/2005/8/layout/cycle2"/>
    <dgm:cxn modelId="{D432B7AF-97D5-4B42-9D72-482C46F33E98}" srcId="{B42F0302-88C5-48BF-900E-E587B3C9B767}" destId="{60F11232-CB70-4635-B9A3-6C5BE6BB8C3B}" srcOrd="4" destOrd="0" parTransId="{02F234EE-EF8A-4FD4-917D-CAFF65547F31}" sibTransId="{5E4F5705-AD2A-41FF-B5A7-31914C6E63BC}"/>
    <dgm:cxn modelId="{732D41B2-3EE3-4481-AF87-B3918FF5F977}" type="presOf" srcId="{0869A5D7-56CE-4925-9A47-52677401D869}" destId="{8BF5DA23-2B0D-43C5-90E2-2FFA329CAA57}" srcOrd="1" destOrd="0" presId="urn:microsoft.com/office/officeart/2005/8/layout/cycle2"/>
    <dgm:cxn modelId="{5EA976C2-2019-41A0-80E3-02B4CA2D8E0B}" type="presOf" srcId="{59687158-730C-41B2-89F5-51BBAA2276DA}" destId="{06A252E0-288D-4986-8E13-8900CF7E9F2B}" srcOrd="0" destOrd="0" presId="urn:microsoft.com/office/officeart/2005/8/layout/cycle2"/>
    <dgm:cxn modelId="{8BFF56C3-DC4A-4C63-80B9-880E7889A4AF}" type="presOf" srcId="{5E4F5705-AD2A-41FF-B5A7-31914C6E63BC}" destId="{603230DB-9457-41E7-A262-4F321DA2EDEC}" srcOrd="1" destOrd="0" presId="urn:microsoft.com/office/officeart/2005/8/layout/cycle2"/>
    <dgm:cxn modelId="{697295CA-4B5E-4ABB-BAB9-4080F0B0D142}" type="presOf" srcId="{2799549C-4E31-4497-B933-F2E73D5B47CA}" destId="{54F0F182-DDF9-46BF-92AC-C964896611BC}" srcOrd="1" destOrd="0" presId="urn:microsoft.com/office/officeart/2005/8/layout/cycle2"/>
    <dgm:cxn modelId="{074C17D9-F3B2-4D61-B465-DFB41AA01699}" type="presOf" srcId="{0869A5D7-56CE-4925-9A47-52677401D869}" destId="{FAD8829C-83E2-407D-8FE0-99A58DE72B33}" srcOrd="0" destOrd="0" presId="urn:microsoft.com/office/officeart/2005/8/layout/cycle2"/>
    <dgm:cxn modelId="{A4F632F0-69FF-4715-A681-B934AC1A0394}" srcId="{B42F0302-88C5-48BF-900E-E587B3C9B767}" destId="{59687158-730C-41B2-89F5-51BBAA2276DA}" srcOrd="0" destOrd="0" parTransId="{71B6B42A-C054-49DD-A1FD-443231E1B00C}" sibTransId="{0869A5D7-56CE-4925-9A47-52677401D869}"/>
    <dgm:cxn modelId="{B5A28344-DAE0-4488-B1A0-F215FA3E47D7}" type="presParOf" srcId="{87E25AC1-3829-44C3-A560-1853E02BAF24}" destId="{06A252E0-288D-4986-8E13-8900CF7E9F2B}" srcOrd="0" destOrd="0" presId="urn:microsoft.com/office/officeart/2005/8/layout/cycle2"/>
    <dgm:cxn modelId="{B2FA5ADF-8016-43F8-BE45-0E45FA78DFC0}" type="presParOf" srcId="{87E25AC1-3829-44C3-A560-1853E02BAF24}" destId="{FAD8829C-83E2-407D-8FE0-99A58DE72B33}" srcOrd="1" destOrd="0" presId="urn:microsoft.com/office/officeart/2005/8/layout/cycle2"/>
    <dgm:cxn modelId="{62148705-E57A-4733-971D-91F4434E5D04}" type="presParOf" srcId="{FAD8829C-83E2-407D-8FE0-99A58DE72B33}" destId="{8BF5DA23-2B0D-43C5-90E2-2FFA329CAA57}" srcOrd="0" destOrd="0" presId="urn:microsoft.com/office/officeart/2005/8/layout/cycle2"/>
    <dgm:cxn modelId="{6410DF56-22F8-43CB-8A27-9E1B7477F87B}" type="presParOf" srcId="{87E25AC1-3829-44C3-A560-1853E02BAF24}" destId="{0FD5A51B-D20E-42EB-BB03-3220A7A3FA60}" srcOrd="2" destOrd="0" presId="urn:microsoft.com/office/officeart/2005/8/layout/cycle2"/>
    <dgm:cxn modelId="{36B27DB5-E02C-41E8-AB94-C20FE4A8B93A}" type="presParOf" srcId="{87E25AC1-3829-44C3-A560-1853E02BAF24}" destId="{F4A531AA-4C8D-44E6-A65D-B381B2A7A05D}" srcOrd="3" destOrd="0" presId="urn:microsoft.com/office/officeart/2005/8/layout/cycle2"/>
    <dgm:cxn modelId="{23CFA0FA-2489-49DE-ACC7-C84DA975E8A6}" type="presParOf" srcId="{F4A531AA-4C8D-44E6-A65D-B381B2A7A05D}" destId="{54F0F182-DDF9-46BF-92AC-C964896611BC}" srcOrd="0" destOrd="0" presId="urn:microsoft.com/office/officeart/2005/8/layout/cycle2"/>
    <dgm:cxn modelId="{D4FBEFD3-0349-4836-A5E8-CEE55E5134AA}" type="presParOf" srcId="{87E25AC1-3829-44C3-A560-1853E02BAF24}" destId="{C8EC59DB-ADD8-41BA-AE53-E2B79E07D624}" srcOrd="4" destOrd="0" presId="urn:microsoft.com/office/officeart/2005/8/layout/cycle2"/>
    <dgm:cxn modelId="{71B7D8E6-8512-41C2-8CA1-4107FE97A0A7}" type="presParOf" srcId="{87E25AC1-3829-44C3-A560-1853E02BAF24}" destId="{A7975D2E-98BA-4DB9-BDF3-7F3C19B021FF}" srcOrd="5" destOrd="0" presId="urn:microsoft.com/office/officeart/2005/8/layout/cycle2"/>
    <dgm:cxn modelId="{D4A822AA-A4D4-4A49-9908-217294049A40}" type="presParOf" srcId="{A7975D2E-98BA-4DB9-BDF3-7F3C19B021FF}" destId="{173E3C92-2B8B-433A-9728-EC904D03205C}" srcOrd="0" destOrd="0" presId="urn:microsoft.com/office/officeart/2005/8/layout/cycle2"/>
    <dgm:cxn modelId="{2E610033-5465-48C1-AB25-70B0A3C6E2D5}" type="presParOf" srcId="{87E25AC1-3829-44C3-A560-1853E02BAF24}" destId="{1F3792FE-5B06-401F-84DB-85A2FCF23FB6}" srcOrd="6" destOrd="0" presId="urn:microsoft.com/office/officeart/2005/8/layout/cycle2"/>
    <dgm:cxn modelId="{0A2A2D41-5938-4E96-9D09-31360BA9788F}" type="presParOf" srcId="{87E25AC1-3829-44C3-A560-1853E02BAF24}" destId="{EF8188E3-F14C-47B9-ABD5-E13306A7D0B2}" srcOrd="7" destOrd="0" presId="urn:microsoft.com/office/officeart/2005/8/layout/cycle2"/>
    <dgm:cxn modelId="{40A224E9-89B9-4D7C-AD84-694B05A33369}" type="presParOf" srcId="{EF8188E3-F14C-47B9-ABD5-E13306A7D0B2}" destId="{6ADF35BA-4D47-4E11-8CB8-CA262A90096B}" srcOrd="0" destOrd="0" presId="urn:microsoft.com/office/officeart/2005/8/layout/cycle2"/>
    <dgm:cxn modelId="{3F6375E5-D2DC-49BE-8422-AB812DBC61B5}" type="presParOf" srcId="{87E25AC1-3829-44C3-A560-1853E02BAF24}" destId="{2E92EC65-90C1-48F6-A234-538CA18FF09E}" srcOrd="8" destOrd="0" presId="urn:microsoft.com/office/officeart/2005/8/layout/cycle2"/>
    <dgm:cxn modelId="{28B35B29-EA2B-4B0C-B0DF-5E9690996660}" type="presParOf" srcId="{87E25AC1-3829-44C3-A560-1853E02BAF24}" destId="{11253039-DDD7-4F16-955D-856B30B5452C}" srcOrd="9" destOrd="0" presId="urn:microsoft.com/office/officeart/2005/8/layout/cycle2"/>
    <dgm:cxn modelId="{8FFB3574-F2AF-4AD6-9274-19B0FCDD573E}" type="presParOf" srcId="{11253039-DDD7-4F16-955D-856B30B5452C}" destId="{603230DB-9457-41E7-A262-4F321DA2EDEC}"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a:ext uri="{C62137D5-CB1D-491B-B009-E17868A290BF}">
      <dgm14:recolorImg xmlns:dgm14="http://schemas.microsoft.com/office/drawing/2010/diagram" val="1"/>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252E0-288D-4986-8E13-8900CF7E9F2B}">
      <dsp:nvSpPr>
        <dsp:cNvPr id="0" name=""/>
        <dsp:cNvSpPr/>
      </dsp:nvSpPr>
      <dsp:spPr>
        <a:xfrm>
          <a:off x="2374738" y="499"/>
          <a:ext cx="965522" cy="965522"/>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latin typeface="Poppins" panose="00000500000000000000" pitchFamily="2" charset="0"/>
              <a:ea typeface="Calibri" panose="020F0502020204030204" pitchFamily="34" charset="0"/>
              <a:cs typeface="Poppins" panose="00000500000000000000" pitchFamily="2" charset="0"/>
            </a:rPr>
            <a:t>Inspection</a:t>
          </a:r>
        </a:p>
      </dsp:txBody>
      <dsp:txXfrm>
        <a:off x="2516135" y="141896"/>
        <a:ext cx="682728" cy="682728"/>
      </dsp:txXfrm>
    </dsp:sp>
    <dsp:sp modelId="{FAD8829C-83E2-407D-8FE0-99A58DE72B33}">
      <dsp:nvSpPr>
        <dsp:cNvPr id="0" name=""/>
        <dsp:cNvSpPr/>
      </dsp:nvSpPr>
      <dsp:spPr>
        <a:xfrm rot="2160000">
          <a:off x="3309983" y="742675"/>
          <a:ext cx="257653" cy="32586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317364" y="785131"/>
        <a:ext cx="180357" cy="195517"/>
      </dsp:txXfrm>
    </dsp:sp>
    <dsp:sp modelId="{0FD5A51B-D20E-42EB-BB03-3220A7A3FA60}">
      <dsp:nvSpPr>
        <dsp:cNvPr id="0" name=""/>
        <dsp:cNvSpPr/>
      </dsp:nvSpPr>
      <dsp:spPr>
        <a:xfrm>
          <a:off x="3549157" y="853765"/>
          <a:ext cx="965522" cy="965522"/>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latin typeface="Poppins" panose="00000500000000000000" pitchFamily="2" charset="0"/>
              <a:ea typeface="Calibri" panose="020F0502020204030204" pitchFamily="34" charset="0"/>
              <a:cs typeface="Poppins" panose="00000500000000000000" pitchFamily="2" charset="0"/>
            </a:rPr>
            <a:t>Analyse findings</a:t>
          </a:r>
        </a:p>
      </dsp:txBody>
      <dsp:txXfrm>
        <a:off x="3690554" y="995162"/>
        <a:ext cx="682728" cy="682728"/>
      </dsp:txXfrm>
    </dsp:sp>
    <dsp:sp modelId="{F4A531AA-4C8D-44E6-A65D-B381B2A7A05D}">
      <dsp:nvSpPr>
        <dsp:cNvPr id="0" name=""/>
        <dsp:cNvSpPr/>
      </dsp:nvSpPr>
      <dsp:spPr>
        <a:xfrm rot="6480000">
          <a:off x="3681051" y="1856965"/>
          <a:ext cx="257653" cy="32586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731642" y="1885382"/>
        <a:ext cx="180357" cy="195517"/>
      </dsp:txXfrm>
    </dsp:sp>
    <dsp:sp modelId="{C8EC59DB-ADD8-41BA-AE53-E2B79E07D624}">
      <dsp:nvSpPr>
        <dsp:cNvPr id="0" name=""/>
        <dsp:cNvSpPr/>
      </dsp:nvSpPr>
      <dsp:spPr>
        <a:xfrm>
          <a:off x="3100569" y="2234377"/>
          <a:ext cx="965522" cy="965522"/>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latin typeface="Poppins" panose="00000500000000000000" pitchFamily="2" charset="0"/>
              <a:ea typeface="Calibri" panose="020F0502020204030204" pitchFamily="34" charset="0"/>
              <a:cs typeface="Poppins" panose="00000500000000000000" pitchFamily="2" charset="0"/>
            </a:rPr>
            <a:t>Share learning</a:t>
          </a:r>
        </a:p>
      </dsp:txBody>
      <dsp:txXfrm>
        <a:off x="3241966" y="2375774"/>
        <a:ext cx="682728" cy="682728"/>
      </dsp:txXfrm>
    </dsp:sp>
    <dsp:sp modelId="{A7975D2E-98BA-4DB9-BDF3-7F3C19B021FF}">
      <dsp:nvSpPr>
        <dsp:cNvPr id="0" name=""/>
        <dsp:cNvSpPr/>
      </dsp:nvSpPr>
      <dsp:spPr>
        <a:xfrm rot="10800000">
          <a:off x="2735965" y="2554206"/>
          <a:ext cx="257653" cy="32586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813261" y="2619379"/>
        <a:ext cx="180357" cy="195517"/>
      </dsp:txXfrm>
    </dsp:sp>
    <dsp:sp modelId="{1F3792FE-5B06-401F-84DB-85A2FCF23FB6}">
      <dsp:nvSpPr>
        <dsp:cNvPr id="0" name=""/>
        <dsp:cNvSpPr/>
      </dsp:nvSpPr>
      <dsp:spPr>
        <a:xfrm>
          <a:off x="1648907" y="2234377"/>
          <a:ext cx="965522" cy="965522"/>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latin typeface="Poppins" panose="00000500000000000000" pitchFamily="2" charset="0"/>
              <a:ea typeface="Calibri" panose="020F0502020204030204" pitchFamily="34" charset="0"/>
              <a:cs typeface="Poppins" panose="00000500000000000000" pitchFamily="2" charset="0"/>
            </a:rPr>
            <a:t>Implement actions</a:t>
          </a:r>
        </a:p>
      </dsp:txBody>
      <dsp:txXfrm>
        <a:off x="1790304" y="2375774"/>
        <a:ext cx="682728" cy="682728"/>
      </dsp:txXfrm>
    </dsp:sp>
    <dsp:sp modelId="{EF8188E3-F14C-47B9-ABD5-E13306A7D0B2}">
      <dsp:nvSpPr>
        <dsp:cNvPr id="0" name=""/>
        <dsp:cNvSpPr/>
      </dsp:nvSpPr>
      <dsp:spPr>
        <a:xfrm rot="15120000">
          <a:off x="1780801" y="1870835"/>
          <a:ext cx="257653" cy="32586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1831392" y="1972764"/>
        <a:ext cx="180357" cy="195517"/>
      </dsp:txXfrm>
    </dsp:sp>
    <dsp:sp modelId="{2E92EC65-90C1-48F6-A234-538CA18FF09E}">
      <dsp:nvSpPr>
        <dsp:cNvPr id="0" name=""/>
        <dsp:cNvSpPr/>
      </dsp:nvSpPr>
      <dsp:spPr>
        <a:xfrm>
          <a:off x="1200319" y="853765"/>
          <a:ext cx="965522" cy="965522"/>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latin typeface="Poppins" panose="00000500000000000000" pitchFamily="2" charset="0"/>
              <a:ea typeface="Calibri" panose="020F0502020204030204" pitchFamily="34" charset="0"/>
              <a:cs typeface="Poppins" panose="00000500000000000000" pitchFamily="2" charset="0"/>
            </a:rPr>
            <a:t>Review and improve</a:t>
          </a:r>
        </a:p>
      </dsp:txBody>
      <dsp:txXfrm>
        <a:off x="1341716" y="995162"/>
        <a:ext cx="682728" cy="682728"/>
      </dsp:txXfrm>
    </dsp:sp>
    <dsp:sp modelId="{11253039-DDD7-4F16-955D-856B30B5452C}">
      <dsp:nvSpPr>
        <dsp:cNvPr id="0" name=""/>
        <dsp:cNvSpPr/>
      </dsp:nvSpPr>
      <dsp:spPr>
        <a:xfrm rot="19440000">
          <a:off x="2135564" y="751248"/>
          <a:ext cx="257653" cy="32586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142945" y="839138"/>
        <a:ext cx="180357" cy="195517"/>
      </dsp:txXfrm>
    </dsp:sp>
  </dsp:spTree>
</dsp:drawing>
</file>

<file path=word/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d6ffb9b6-52e7-4529-8ce7-5d3e88e52d33" xsi:nil="true"/>
    <lcf76f155ced4ddcb4097134ff3c332f xmlns="5a5a6931-3e2f-48a1-9002-19e28b05f552">
      <Terms xmlns="http://schemas.microsoft.com/office/infopath/2007/PartnerControls"/>
    </lcf76f155ced4ddcb4097134ff3c332f>
    <_dlc_DocId xmlns="d6ffb9b6-52e7-4529-8ce7-5d3e88e52d33">WQJWH5JZCXZX-1009508653-293627</_dlc_DocId>
    <_dlc_DocIdUrl xmlns="d6ffb9b6-52e7-4529-8ce7-5d3e88e52d33">
      <Url>https://cesew.sharepoint.com/sites/CSSAShare/_layouts/15/DocIdRedir.aspx?ID=WQJWH5JZCXZX-1009508653-293627</Url>
      <Description>WQJWH5JZCXZX-1009508653-293627</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820CD01B820C484F9D6F8CC6D6AACD80" ma:contentTypeVersion="15" ma:contentTypeDescription="Create a new document." ma:contentTypeScope="" ma:versionID="0d14c5389465b3f22d10d0eb66fb28d3">
  <xsd:schema xmlns:xsd="http://www.w3.org/2001/XMLSchema" xmlns:xs="http://www.w3.org/2001/XMLSchema" xmlns:p="http://schemas.microsoft.com/office/2006/metadata/properties" xmlns:ns2="d6ffb9b6-52e7-4529-8ce7-5d3e88e52d33" xmlns:ns3="5a5a6931-3e2f-48a1-9002-19e28b05f552" targetNamespace="http://schemas.microsoft.com/office/2006/metadata/properties" ma:root="true" ma:fieldsID="195100de22f9054c497a9fca8e4e8a9c" ns2:_="" ns3:_="">
    <xsd:import namespace="d6ffb9b6-52e7-4529-8ce7-5d3e88e52d33"/>
    <xsd:import namespace="5a5a6931-3e2f-48a1-9002-19e28b05f552"/>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ffb9b6-52e7-4529-8ce7-5d3e88e52d3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6a12e4f8-3581-44f2-96b1-f4ab052b402b}" ma:internalName="TaxCatchAll" ma:showField="CatchAllData" ma:web="d6ffb9b6-52e7-4529-8ce7-5d3e88e52d3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a5a6931-3e2f-48a1-9002-19e28b05f552"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263b5fb-767f-40d1-8d8f-d7361b19d3c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element name="MediaServiceLocation" ma:index="25"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4F17D1-743A-446E-B4ED-3B1F97CEA532}">
  <ds:schemaRefs>
    <ds:schemaRef ds:uri="http://schemas.microsoft.com/sharepoint/events"/>
  </ds:schemaRefs>
</ds:datastoreItem>
</file>

<file path=customXml/itemProps2.xml><?xml version="1.0" encoding="utf-8"?>
<ds:datastoreItem xmlns:ds="http://schemas.openxmlformats.org/officeDocument/2006/customXml" ds:itemID="{4679B28B-7350-4739-9C3B-DC91207BEA6C}">
  <ds:schemaRefs>
    <ds:schemaRef ds:uri="http://schemas.openxmlformats.org/officeDocument/2006/bibliography"/>
  </ds:schemaRefs>
</ds:datastoreItem>
</file>

<file path=customXml/itemProps3.xml><?xml version="1.0" encoding="utf-8"?>
<ds:datastoreItem xmlns:ds="http://schemas.openxmlformats.org/officeDocument/2006/customXml" ds:itemID="{DEC5C3C6-C4FD-4D96-88F2-D24DB6231C6D}">
  <ds:schemaRefs>
    <ds:schemaRef ds:uri="http://schemas.microsoft.com/office/2006/metadata/properties"/>
    <ds:schemaRef ds:uri="http://schemas.microsoft.com/office/infopath/2007/PartnerControls"/>
    <ds:schemaRef ds:uri="d6ffb9b6-52e7-4529-8ce7-5d3e88e52d33"/>
    <ds:schemaRef ds:uri="5a5a6931-3e2f-48a1-9002-19e28b05f552"/>
  </ds:schemaRefs>
</ds:datastoreItem>
</file>

<file path=customXml/itemProps4.xml><?xml version="1.0" encoding="utf-8"?>
<ds:datastoreItem xmlns:ds="http://schemas.openxmlformats.org/officeDocument/2006/customXml" ds:itemID="{B223296F-957D-497B-85EF-5AD455F1C226}">
  <ds:schemaRefs>
    <ds:schemaRef ds:uri="http://schemas.microsoft.com/sharepoint/v3/contenttype/forms"/>
  </ds:schemaRefs>
</ds:datastoreItem>
</file>

<file path=customXml/itemProps5.xml><?xml version="1.0" encoding="utf-8"?>
<ds:datastoreItem xmlns:ds="http://schemas.openxmlformats.org/officeDocument/2006/customXml" ds:itemID="{CE8E8ADE-53E9-490B-A439-2EA0563C5F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ffb9b6-52e7-4529-8ce7-5d3e88e52d33"/>
    <ds:schemaRef ds:uri="5a5a6931-3e2f-48a1-9002-19e28b05f5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19</Pages>
  <Words>5988</Words>
  <Characters>32940</Characters>
  <Application>Microsoft Office Word</Application>
  <DocSecurity>0</DocSecurity>
  <Lines>633</Lines>
  <Paragraphs>198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38730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Colette Limbrick</dc:creator>
  <cp:keywords/>
  <dc:description/>
  <cp:lastModifiedBy>Paul Threlfall</cp:lastModifiedBy>
  <cp:revision>54</cp:revision>
  <dcterms:created xsi:type="dcterms:W3CDTF">2025-03-03T13:32:00Z</dcterms:created>
  <dcterms:modified xsi:type="dcterms:W3CDTF">2026-02-17T14:33:00Z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0x010100820CD01B820C484F9D6F8CC6D6AACD80</vt:lpwstr>
  </property>
  <property fmtid="{D5CDD505-2E9C-101B-9397-08002B2CF9AE}" pid="3" name="_dlc_DocIdItemGuid">
    <vt:lpwstr>ee6768f1-bd38-41e0-8543-1db4409c8438</vt:lpwstr>
  </property>
  <property fmtid="{D5CDD505-2E9C-101B-9397-08002B2CF9AE}" pid="4" name="MediaServiceImageTags">
    <vt:lpwstr/>
  </property>
</Properties>
</file>